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511BC8-C735-4660-9895-2634D5E04861}">
  <a:tblStyle styleId="{27511BC8-C735-4660-9895-2634D5E0486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fba6e9e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fba6e9e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fba6e9eb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fba6e9eb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fba6e9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fba6e9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05c2529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05c2529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300">
                <a:solidFill>
                  <a:srgbClr val="595959"/>
                </a:solidFill>
              </a:rPr>
              <a:t>After data labeling, now we have 360 image-mask pairs as our training data. </a:t>
            </a:r>
            <a:endParaRPr sz="1300">
              <a:solidFill>
                <a:srgbClr val="595959"/>
              </a:solidFill>
            </a:endParaRPr>
          </a:p>
          <a:p>
            <a:pPr indent="0" lvl="0" marL="0" rtl="0" algn="l">
              <a:lnSpc>
                <a:spcPct val="115000"/>
              </a:lnSpc>
              <a:spcBef>
                <a:spcPts val="1200"/>
              </a:spcBef>
              <a:spcAft>
                <a:spcPts val="0"/>
              </a:spcAft>
              <a:buNone/>
            </a:pPr>
            <a:r>
              <a:rPr lang="zh-TW" sz="1300">
                <a:solidFill>
                  <a:srgbClr val="595959"/>
                </a:solidFill>
              </a:rPr>
              <a:t>In order to find potantially dangerous area, we training an </a:t>
            </a:r>
            <a:r>
              <a:rPr b="1" lang="zh-TW" sz="1300">
                <a:solidFill>
                  <a:srgbClr val="595959"/>
                </a:solidFill>
              </a:rPr>
              <a:t>instance segmentation</a:t>
            </a:r>
            <a:r>
              <a:rPr lang="zh-TW" sz="1300">
                <a:solidFill>
                  <a:srgbClr val="595959"/>
                </a:solidFill>
              </a:rPr>
              <a:t> model to detect those areas automatically.</a:t>
            </a:r>
            <a:endParaRPr sz="1300">
              <a:solidFill>
                <a:srgbClr val="595959"/>
              </a:solidFill>
            </a:endParaRPr>
          </a:p>
          <a:p>
            <a:pPr indent="0" lvl="0" marL="0" rtl="0" algn="l">
              <a:lnSpc>
                <a:spcPct val="115000"/>
              </a:lnSpc>
              <a:spcBef>
                <a:spcPts val="1200"/>
              </a:spcBef>
              <a:spcAft>
                <a:spcPts val="0"/>
              </a:spcAft>
              <a:buNone/>
            </a:pPr>
            <a:r>
              <a:rPr lang="zh-TW" sz="1300">
                <a:solidFill>
                  <a:srgbClr val="595959"/>
                </a:solidFill>
              </a:rPr>
              <a:t>There are mainly four types of task in the </a:t>
            </a:r>
            <a:r>
              <a:rPr lang="zh-TW" sz="1300">
                <a:solidFill>
                  <a:srgbClr val="595959"/>
                </a:solidFill>
              </a:rPr>
              <a:t>graphics </a:t>
            </a:r>
            <a:r>
              <a:rPr lang="zh-TW" sz="1300">
                <a:solidFill>
                  <a:srgbClr val="595959"/>
                </a:solidFill>
              </a:rPr>
              <a:t>application of machine learning</a:t>
            </a:r>
            <a:endParaRPr sz="1300">
              <a:solidFill>
                <a:srgbClr val="595959"/>
              </a:solidFill>
            </a:endParaRPr>
          </a:p>
          <a:p>
            <a:pPr indent="0" lvl="0" marL="0" rtl="0" algn="l">
              <a:spcBef>
                <a:spcPts val="1200"/>
              </a:spcBef>
              <a:spcAft>
                <a:spcPts val="0"/>
              </a:spcAft>
              <a:buNone/>
            </a:pPr>
            <a:r>
              <a:rPr lang="zh-TW" sz="1300">
                <a:solidFill>
                  <a:schemeClr val="dk1"/>
                </a:solidFill>
                <a:highlight>
                  <a:srgbClr val="FFFFFF"/>
                </a:highlight>
              </a:rPr>
              <a:t>Image recognition is simply to identify objects in the image, while object detection mark their location with a bounding box.</a:t>
            </a:r>
            <a:endParaRPr sz="1300">
              <a:solidFill>
                <a:schemeClr val="dk1"/>
              </a:solidFill>
              <a:highlight>
                <a:srgbClr val="FFFFFF"/>
              </a:highlight>
            </a:endParaRPr>
          </a:p>
          <a:p>
            <a:pPr indent="0" lvl="0" marL="0" rtl="0" algn="l">
              <a:spcBef>
                <a:spcPts val="0"/>
              </a:spcBef>
              <a:spcAft>
                <a:spcPts val="0"/>
              </a:spcAft>
              <a:buNone/>
            </a:pPr>
            <a:r>
              <a:rPr lang="zh-TW" sz="1300">
                <a:solidFill>
                  <a:schemeClr val="dk1"/>
                </a:solidFill>
                <a:highlight>
                  <a:srgbClr val="FFFFFF"/>
                </a:highlight>
              </a:rPr>
              <a:t>semantic segmentation and instance segmentation both need to classify every pixel</a:t>
            </a:r>
            <a:endParaRPr sz="1300">
              <a:solidFill>
                <a:schemeClr val="dk1"/>
              </a:solidFill>
              <a:highlight>
                <a:srgbClr val="FFFFFF"/>
              </a:highlight>
            </a:endParaRPr>
          </a:p>
          <a:p>
            <a:pPr indent="0" lvl="0" marL="0" rtl="0" algn="l">
              <a:spcBef>
                <a:spcPts val="0"/>
              </a:spcBef>
              <a:spcAft>
                <a:spcPts val="0"/>
              </a:spcAft>
              <a:buNone/>
            </a:pPr>
            <a:r>
              <a:rPr lang="zh-TW" sz="1300">
                <a:solidFill>
                  <a:schemeClr val="dk1"/>
                </a:solidFill>
                <a:highlight>
                  <a:srgbClr val="FFFFFF"/>
                </a:highlight>
              </a:rPr>
              <a:t>The difference between them is instance segmentation distinguish each individual while semantic segmentation don’t</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rPr lang="zh-TW" sz="1300">
                <a:solidFill>
                  <a:schemeClr val="dk1"/>
                </a:solidFill>
                <a:highlight>
                  <a:srgbClr val="FFFFFF"/>
                </a:highlight>
              </a:rPr>
              <a:t>In our application, both semantic segmentation and instance segmentation model meet the requirements</a:t>
            </a:r>
            <a:endParaRPr sz="13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1200"/>
              </a:spcAft>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05c25292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05c25292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400">
                <a:solidFill>
                  <a:srgbClr val="595959"/>
                </a:solidFill>
              </a:rPr>
              <a:t>We choose Mask R CNN as our training model, which had pre-trained on COCO dataset.</a:t>
            </a:r>
            <a:endParaRPr sz="1400">
              <a:solidFill>
                <a:srgbClr val="595959"/>
              </a:solidFill>
            </a:endParaRPr>
          </a:p>
          <a:p>
            <a:pPr indent="0" lvl="0" marL="0" rtl="0" algn="l">
              <a:lnSpc>
                <a:spcPct val="115000"/>
              </a:lnSpc>
              <a:spcBef>
                <a:spcPts val="1200"/>
              </a:spcBef>
              <a:spcAft>
                <a:spcPts val="0"/>
              </a:spcAft>
              <a:buNone/>
            </a:pPr>
            <a:r>
              <a:rPr lang="zh-TW" sz="1400">
                <a:solidFill>
                  <a:srgbClr val="595959"/>
                </a:solidFill>
              </a:rPr>
              <a:t>coco dataset is the abbreviation of Common Object in Context, which is a large-scale labeled image dataset available for public use.</a:t>
            </a:r>
            <a:endParaRPr sz="1400">
              <a:solidFill>
                <a:srgbClr val="595959"/>
              </a:solidFill>
            </a:endParaRPr>
          </a:p>
          <a:p>
            <a:pPr indent="0" lvl="0" marL="0" rtl="0" algn="l">
              <a:lnSpc>
                <a:spcPct val="115000"/>
              </a:lnSpc>
              <a:spcBef>
                <a:spcPts val="1200"/>
              </a:spcBef>
              <a:spcAft>
                <a:spcPts val="0"/>
              </a:spcAft>
              <a:buNone/>
            </a:pPr>
            <a:r>
              <a:rPr lang="zh-TW" sz="1400">
                <a:solidFill>
                  <a:srgbClr val="595959"/>
                </a:solidFill>
              </a:rPr>
              <a:t>And we can take a look at the structure of mask r cnn model</a:t>
            </a:r>
            <a:endParaRPr sz="14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zh-TW" sz="1400">
                <a:solidFill>
                  <a:srgbClr val="595959"/>
                </a:solidFill>
              </a:rPr>
              <a:t>As the picture shows, We can get the predicted bounding box and the mask at the same time when using Mask R CNN  </a:t>
            </a:r>
            <a:endParaRPr sz="14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05c25292f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05c25292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400"/>
              <a:t>Now we have a basic understanding of Mask R CNN model, </a:t>
            </a:r>
            <a:r>
              <a:rPr lang="zh-TW" sz="1400"/>
              <a:t>I’m going to talk about the detail of model training </a:t>
            </a:r>
            <a:endParaRPr sz="1400"/>
          </a:p>
          <a:p>
            <a:pPr indent="0" lvl="0" marL="0" rtl="0" algn="l">
              <a:spcBef>
                <a:spcPts val="0"/>
              </a:spcBef>
              <a:spcAft>
                <a:spcPts val="0"/>
              </a:spcAft>
              <a:buNone/>
            </a:pPr>
            <a:r>
              <a:t/>
            </a:r>
            <a:endParaRPr sz="1400">
              <a:solidFill>
                <a:srgbClr val="595959"/>
              </a:solidFill>
            </a:endParaRPr>
          </a:p>
          <a:p>
            <a:pPr indent="0" lvl="0" marL="0" rtl="0" algn="l">
              <a:lnSpc>
                <a:spcPct val="115000"/>
              </a:lnSpc>
              <a:spcBef>
                <a:spcPts val="0"/>
              </a:spcBef>
              <a:spcAft>
                <a:spcPts val="0"/>
              </a:spcAft>
              <a:buNone/>
            </a:pPr>
            <a:r>
              <a:rPr lang="zh-TW" sz="1400">
                <a:solidFill>
                  <a:srgbClr val="595959"/>
                </a:solidFill>
              </a:rPr>
              <a:t>We have totally 360 labeled photos,  50 for validation dataset and 310 for training dataset</a:t>
            </a:r>
            <a:endParaRPr sz="1400">
              <a:solidFill>
                <a:srgbClr val="595959"/>
              </a:solidFill>
            </a:endParaRPr>
          </a:p>
          <a:p>
            <a:pPr indent="0" lvl="0" marL="0" rtl="0" algn="l">
              <a:lnSpc>
                <a:spcPct val="115000"/>
              </a:lnSpc>
              <a:spcBef>
                <a:spcPts val="0"/>
              </a:spcBef>
              <a:spcAft>
                <a:spcPts val="0"/>
              </a:spcAft>
              <a:buNone/>
            </a:pPr>
            <a:r>
              <a:t/>
            </a:r>
            <a:endParaRPr sz="1400">
              <a:solidFill>
                <a:srgbClr val="595959"/>
              </a:solidFill>
            </a:endParaRPr>
          </a:p>
          <a:p>
            <a:pPr indent="0" lvl="0" marL="0" rtl="0" algn="l">
              <a:lnSpc>
                <a:spcPct val="115000"/>
              </a:lnSpc>
              <a:spcBef>
                <a:spcPts val="0"/>
              </a:spcBef>
              <a:spcAft>
                <a:spcPts val="0"/>
              </a:spcAft>
              <a:buNone/>
            </a:pPr>
            <a:r>
              <a:rPr lang="zh-TW" sz="1400">
                <a:solidFill>
                  <a:srgbClr val="595959"/>
                </a:solidFill>
              </a:rPr>
              <a:t>Next, we use SGD optimizer with parameter using following values</a:t>
            </a:r>
            <a:endParaRPr sz="1400">
              <a:solidFill>
                <a:srgbClr val="595959"/>
              </a:solidFill>
            </a:endParaRPr>
          </a:p>
          <a:p>
            <a:pPr indent="0" lvl="0" marL="0" rtl="0" algn="l">
              <a:lnSpc>
                <a:spcPct val="115000"/>
              </a:lnSpc>
              <a:spcBef>
                <a:spcPts val="0"/>
              </a:spcBef>
              <a:spcAft>
                <a:spcPts val="0"/>
              </a:spcAft>
              <a:buNone/>
            </a:pPr>
            <a:r>
              <a:rPr lang="zh-TW" sz="1400">
                <a:solidFill>
                  <a:srgbClr val="595959"/>
                </a:solidFill>
              </a:rPr>
              <a:t>(momentum is parameter which helps accelerate gradients vectors in the right directions, thus leading to faster converging, default = 0.9)</a:t>
            </a:r>
            <a:endParaRPr sz="1400">
              <a:solidFill>
                <a:srgbClr val="595959"/>
              </a:solidFill>
            </a:endParaRPr>
          </a:p>
          <a:p>
            <a:pPr indent="0" lvl="0" marL="0" rtl="0" algn="l">
              <a:lnSpc>
                <a:spcPct val="115000"/>
              </a:lnSpc>
              <a:spcBef>
                <a:spcPts val="0"/>
              </a:spcBef>
              <a:spcAft>
                <a:spcPts val="0"/>
              </a:spcAft>
              <a:buNone/>
            </a:pPr>
            <a:r>
              <a:rPr lang="zh-TW" sz="1400">
                <a:solidFill>
                  <a:srgbClr val="595959"/>
                </a:solidFill>
              </a:rPr>
              <a:t>(weight_decay is parameter to prevent the model from overfitting)</a:t>
            </a:r>
            <a:endParaRPr sz="1400">
              <a:solidFill>
                <a:srgbClr val="595959"/>
              </a:solidFill>
            </a:endParaRPr>
          </a:p>
          <a:p>
            <a:pPr indent="0" lvl="0" marL="0" rtl="0" algn="l">
              <a:lnSpc>
                <a:spcPct val="115000"/>
              </a:lnSpc>
              <a:spcBef>
                <a:spcPts val="0"/>
              </a:spcBef>
              <a:spcAft>
                <a:spcPts val="0"/>
              </a:spcAft>
              <a:buNone/>
            </a:pPr>
            <a:r>
              <a:t/>
            </a:r>
            <a:endParaRPr sz="1400">
              <a:solidFill>
                <a:srgbClr val="595959"/>
              </a:solidFill>
            </a:endParaRPr>
          </a:p>
          <a:p>
            <a:pPr indent="0" lvl="0" marL="0" rtl="0" algn="l">
              <a:lnSpc>
                <a:spcPct val="115000"/>
              </a:lnSpc>
              <a:spcBef>
                <a:spcPts val="0"/>
              </a:spcBef>
              <a:spcAft>
                <a:spcPts val="0"/>
              </a:spcAft>
              <a:buNone/>
            </a:pPr>
            <a:r>
              <a:rPr lang="zh-TW" sz="1400">
                <a:solidFill>
                  <a:srgbClr val="595959"/>
                </a:solidFill>
              </a:rPr>
              <a:t>Additionally, we set a learning rate scheduler, which decreases the learning rate by 20 times every 10 epoches</a:t>
            </a:r>
            <a:endParaRPr sz="1400">
              <a:solidFill>
                <a:srgbClr val="595959"/>
              </a:solidFill>
            </a:endParaRPr>
          </a:p>
          <a:p>
            <a:pPr indent="0" lvl="0" marL="0" rtl="0" algn="l">
              <a:lnSpc>
                <a:spcPct val="115000"/>
              </a:lnSpc>
              <a:spcBef>
                <a:spcPts val="0"/>
              </a:spcBef>
              <a:spcAft>
                <a:spcPts val="0"/>
              </a:spcAft>
              <a:buNone/>
            </a:pPr>
            <a:r>
              <a:t/>
            </a:r>
            <a:endParaRPr sz="1400">
              <a:solidFill>
                <a:srgbClr val="595959"/>
              </a:solidFill>
            </a:endParaRPr>
          </a:p>
          <a:p>
            <a:pPr indent="0" lvl="0" marL="0" rtl="0" algn="l">
              <a:lnSpc>
                <a:spcPct val="115000"/>
              </a:lnSpc>
              <a:spcBef>
                <a:spcPts val="0"/>
              </a:spcBef>
              <a:spcAft>
                <a:spcPts val="0"/>
              </a:spcAft>
              <a:buNone/>
            </a:pPr>
            <a:r>
              <a:t/>
            </a:r>
            <a:endParaRPr sz="1400">
              <a:solidFill>
                <a:srgbClr val="595959"/>
              </a:solidFill>
            </a:endParaRPr>
          </a:p>
          <a:p>
            <a:pPr indent="0" lvl="0" marL="0" rtl="0" algn="l">
              <a:lnSpc>
                <a:spcPct val="115000"/>
              </a:lnSpc>
              <a:spcBef>
                <a:spcPts val="0"/>
              </a:spcBef>
              <a:spcAft>
                <a:spcPts val="0"/>
              </a:spcAft>
              <a:buNone/>
            </a:pPr>
            <a:r>
              <a:t/>
            </a:r>
            <a:endParaRPr sz="1400">
              <a:solidFill>
                <a:srgbClr val="595959"/>
              </a:solidFill>
            </a:endParaRPr>
          </a:p>
          <a:p>
            <a:pPr indent="0" lvl="0" marL="0" rtl="0" algn="l">
              <a:lnSpc>
                <a:spcPct val="115000"/>
              </a:lnSpc>
              <a:spcBef>
                <a:spcPts val="0"/>
              </a:spcBef>
              <a:spcAft>
                <a:spcPts val="0"/>
              </a:spcAft>
              <a:buNone/>
            </a:pPr>
            <a:r>
              <a:t/>
            </a:r>
            <a:endParaRPr sz="1400">
              <a:solidFill>
                <a:srgbClr val="595959"/>
              </a:solidFill>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05c25292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05c25292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172bb87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172bb87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06704978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06704978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0670497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0670497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f82b17b6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f82b17b6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06704978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06704978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06704978e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06704978e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06704978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06704978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06704978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06704978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06704978e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06704978e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096804e9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096804e9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06704978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06704978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06704978e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06704978e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06704978e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06704978e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f82b17b6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f82b17b6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f82b17b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f82b17b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f82b17b6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f82b17b6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f82b17b6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f82b17b6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f82b17b6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f82b17b6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f82b17b6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f82b17b6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fba6e9e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fba6e9e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18.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48.png"/><Relationship Id="rId5"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jpg"/><Relationship Id="rId4" Type="http://schemas.openxmlformats.org/officeDocument/2006/relationships/image" Target="../media/image26.jpg"/><Relationship Id="rId5"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gif"/><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gif"/><Relationship Id="rId4" Type="http://schemas.openxmlformats.org/officeDocument/2006/relationships/image" Target="../media/image4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gif"/><Relationship Id="rId4" Type="http://schemas.openxmlformats.org/officeDocument/2006/relationships/image" Target="../media/image3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opensfm.org/docs/using.html" TargetMode="External"/><Relationship Id="rId4" Type="http://schemas.openxmlformats.org/officeDocument/2006/relationships/hyperlink" Target="https://www.researchgate.net/publication/303824023_Exploring_the_use_of_3D_GIS_as_an_analytical_tool_in_archaeological_excavation_practice" TargetMode="External"/><Relationship Id="rId10" Type="http://schemas.openxmlformats.org/officeDocument/2006/relationships/hyperlink" Target="https://www.labour.gov.hk/common/osh/pdf/archive/statistics/OSH_Statistics_2020_tc.pdf" TargetMode="External"/><Relationship Id="rId9" Type="http://schemas.openxmlformats.org/officeDocument/2006/relationships/hyperlink" Target="https://www.labour.gov.hk/common/osh/pdf/summary_OSH_Statistics_en.pdf" TargetMode="External"/><Relationship Id="rId5" Type="http://schemas.openxmlformats.org/officeDocument/2006/relationships/hyperlink" Target="http://www.open3d.org/docs/release/tutorial/geometry/pointcloud.html" TargetMode="External"/><Relationship Id="rId6" Type="http://schemas.openxmlformats.org/officeDocument/2006/relationships/hyperlink" Target="https://zh.wikipedia.org/wiki/DBSCAN" TargetMode="External"/><Relationship Id="rId7" Type="http://schemas.openxmlformats.org/officeDocument/2006/relationships/hyperlink" Target="https://towardsdatascience.com/how-dbscan-works-and-why-should-i-use-it-443b4a191c80" TargetMode="External"/><Relationship Id="rId8" Type="http://schemas.openxmlformats.org/officeDocument/2006/relationships/hyperlink" Target="https://www.ilo.org/global/topics/safety-and-health-at-work/areasofwork/hazardous-work/WCMS_356576/lang--en/index.ht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sciencedirect.com/topics/engineering/safety-management-process" TargetMode="External"/><Relationship Id="rId4" Type="http://schemas.openxmlformats.org/officeDocument/2006/relationships/image" Target="../media/image10.jpg"/><Relationship Id="rId5"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hyperlink" Target="https://oversea.cnki.net/kcms/detail/knetsearch.aspx?dbcode=CJFD&amp;sfield=au&amp;skey=GAO%20Han&amp;code=41016246&amp;uid=WEEvREcwSlJHSldSdmVpbisvQWp4TTBIQlAwdDlmSjIwTklRZlcxK2tuaz0=$9A4hF_YAuvQ5obgVAqNKPCYcEjKensW4IQMovwHtwkF4VYPoHbKxJ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lnSpc>
                <a:spcPct val="115000"/>
              </a:lnSpc>
              <a:spcBef>
                <a:spcPts val="0"/>
              </a:spcBef>
              <a:spcAft>
                <a:spcPts val="0"/>
              </a:spcAft>
              <a:buNone/>
            </a:pPr>
            <a:r>
              <a:t/>
            </a:r>
            <a:endParaRPr b="1" sz="1600"/>
          </a:p>
          <a:p>
            <a:pPr indent="0" lvl="0" marL="0" rtl="0" algn="ctr">
              <a:lnSpc>
                <a:spcPct val="115000"/>
              </a:lnSpc>
              <a:spcBef>
                <a:spcPts val="0"/>
              </a:spcBef>
              <a:spcAft>
                <a:spcPts val="0"/>
              </a:spcAft>
              <a:buNone/>
            </a:pPr>
            <a:r>
              <a:rPr b="1" lang="zh-TW" sz="1400">
                <a:solidFill>
                  <a:schemeClr val="dk2"/>
                </a:solidFill>
              </a:rPr>
              <a:t>Computer Vision in Construction Final Presentation</a:t>
            </a:r>
            <a:endParaRPr b="1" sz="1400">
              <a:solidFill>
                <a:schemeClr val="dk2"/>
              </a:solidFill>
            </a:endParaRPr>
          </a:p>
          <a:p>
            <a:pPr indent="0" lvl="0" marL="0" rtl="0" algn="ctr">
              <a:lnSpc>
                <a:spcPct val="115000"/>
              </a:lnSpc>
              <a:spcBef>
                <a:spcPts val="0"/>
              </a:spcBef>
              <a:spcAft>
                <a:spcPts val="0"/>
              </a:spcAft>
              <a:buNone/>
            </a:pPr>
            <a:r>
              <a:t/>
            </a:r>
            <a:endParaRPr b="1" sz="1500"/>
          </a:p>
          <a:p>
            <a:pPr indent="0" lvl="0" marL="0" rtl="0" algn="ctr">
              <a:lnSpc>
                <a:spcPct val="115000"/>
              </a:lnSpc>
              <a:spcBef>
                <a:spcPts val="0"/>
              </a:spcBef>
              <a:spcAft>
                <a:spcPts val="0"/>
              </a:spcAft>
              <a:buNone/>
            </a:pPr>
            <a:r>
              <a:rPr b="1" lang="zh-TW" sz="1600"/>
              <a:t>Identification of Hazardous Area(Dangerous Zone?) on Construction Site Based on Computer Vision </a:t>
            </a:r>
            <a:r>
              <a:rPr b="1" lang="zh-TW" sz="1600"/>
              <a:t>？</a:t>
            </a:r>
            <a:endParaRPr b="1"/>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zh-TW" sz="1100">
                <a:latin typeface="Times New Roman"/>
                <a:ea typeface="Times New Roman"/>
                <a:cs typeface="Times New Roman"/>
                <a:sym typeface="Times New Roman"/>
              </a:rPr>
              <a:t>B07501113 林庭瑄、B07501046 陳蓮安、B07501106 彭永</a:t>
            </a:r>
            <a:r>
              <a:rPr lang="zh-TW" sz="1250">
                <a:latin typeface="Times New Roman"/>
                <a:ea typeface="Times New Roman"/>
                <a:cs typeface="Times New Roman"/>
                <a:sym typeface="Times New Roman"/>
              </a:rPr>
              <a:t>椿</a:t>
            </a:r>
            <a:r>
              <a:rPr lang="zh-TW" sz="1100">
                <a:latin typeface="Times New Roman"/>
                <a:ea typeface="Times New Roman"/>
                <a:cs typeface="Times New Roman"/>
                <a:sym typeface="Times New Roman"/>
              </a:rPr>
              <a:t>、D07521003 徐瑋澤、D10521039 杜雨晨</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Data Categorization</a:t>
            </a:r>
            <a:endParaRPr/>
          </a:p>
        </p:txBody>
      </p:sp>
      <p:sp>
        <p:nvSpPr>
          <p:cNvPr id="140" name="Google Shape;140;p22"/>
          <p:cNvSpPr txBox="1"/>
          <p:nvPr/>
        </p:nvSpPr>
        <p:spPr>
          <a:xfrm>
            <a:off x="1467763" y="1895100"/>
            <a:ext cx="26736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9600"/>
              <a:t>362</a:t>
            </a:r>
            <a:endParaRPr sz="9600"/>
          </a:p>
        </p:txBody>
      </p:sp>
      <p:cxnSp>
        <p:nvCxnSpPr>
          <p:cNvPr id="141" name="Google Shape;141;p22"/>
          <p:cNvCxnSpPr/>
          <p:nvPr/>
        </p:nvCxnSpPr>
        <p:spPr>
          <a:xfrm flipH="1" rot="10800000">
            <a:off x="4061638" y="1753625"/>
            <a:ext cx="1752900" cy="9825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22"/>
          <p:cNvCxnSpPr/>
          <p:nvPr/>
        </p:nvCxnSpPr>
        <p:spPr>
          <a:xfrm>
            <a:off x="4061638" y="2736125"/>
            <a:ext cx="1699800" cy="1310100"/>
          </a:xfrm>
          <a:prstGeom prst="straightConnector1">
            <a:avLst/>
          </a:prstGeom>
          <a:noFill/>
          <a:ln cap="flat" cmpd="sng" w="9525">
            <a:solidFill>
              <a:schemeClr val="dk2"/>
            </a:solidFill>
            <a:prstDash val="solid"/>
            <a:round/>
            <a:headEnd len="med" w="med" type="none"/>
            <a:tailEnd len="med" w="med" type="none"/>
          </a:ln>
        </p:spPr>
      </p:cxnSp>
      <p:pic>
        <p:nvPicPr>
          <p:cNvPr id="143" name="Google Shape;143;p22"/>
          <p:cNvPicPr preferRelativeResize="0"/>
          <p:nvPr/>
        </p:nvPicPr>
        <p:blipFill>
          <a:blip r:embed="rId3">
            <a:alphaModFix/>
          </a:blip>
          <a:stretch>
            <a:fillRect/>
          </a:stretch>
        </p:blipFill>
        <p:spPr>
          <a:xfrm>
            <a:off x="5814538" y="855675"/>
            <a:ext cx="1555074" cy="1361975"/>
          </a:xfrm>
          <a:prstGeom prst="rect">
            <a:avLst/>
          </a:prstGeom>
          <a:noFill/>
          <a:ln>
            <a:noFill/>
          </a:ln>
        </p:spPr>
      </p:pic>
      <p:pic>
        <p:nvPicPr>
          <p:cNvPr id="144" name="Google Shape;144;p22"/>
          <p:cNvPicPr preferRelativeResize="0"/>
          <p:nvPr/>
        </p:nvPicPr>
        <p:blipFill rotWithShape="1">
          <a:blip r:embed="rId4">
            <a:alphaModFix/>
          </a:blip>
          <a:srcRect b="0" l="11229" r="0" t="0"/>
          <a:stretch/>
        </p:blipFill>
        <p:spPr>
          <a:xfrm>
            <a:off x="5900427" y="3023200"/>
            <a:ext cx="1699800" cy="1914800"/>
          </a:xfrm>
          <a:prstGeom prst="rect">
            <a:avLst/>
          </a:prstGeom>
          <a:noFill/>
          <a:ln>
            <a:noFill/>
          </a:ln>
        </p:spPr>
      </p:pic>
      <p:sp>
        <p:nvSpPr>
          <p:cNvPr id="145" name="Google Shape;145;p22"/>
          <p:cNvSpPr txBox="1"/>
          <p:nvPr>
            <p:ph type="title"/>
          </p:nvPr>
        </p:nvSpPr>
        <p:spPr>
          <a:xfrm>
            <a:off x="1686463" y="3341825"/>
            <a:ext cx="2236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sz="1800"/>
              <a:t>images</a:t>
            </a:r>
            <a:endParaRPr sz="1800"/>
          </a:p>
        </p:txBody>
      </p:sp>
      <p:sp>
        <p:nvSpPr>
          <p:cNvPr id="146" name="Google Shape;146;p22"/>
          <p:cNvSpPr txBox="1"/>
          <p:nvPr>
            <p:ph type="title"/>
          </p:nvPr>
        </p:nvSpPr>
        <p:spPr>
          <a:xfrm>
            <a:off x="5473963" y="2217650"/>
            <a:ext cx="2236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sz="1800"/>
              <a:t>dangerous</a:t>
            </a:r>
            <a:endParaRPr sz="1800"/>
          </a:p>
        </p:txBody>
      </p:sp>
      <p:sp>
        <p:nvSpPr>
          <p:cNvPr id="147" name="Google Shape;147;p22"/>
          <p:cNvSpPr txBox="1"/>
          <p:nvPr>
            <p:ph type="title"/>
          </p:nvPr>
        </p:nvSpPr>
        <p:spPr>
          <a:xfrm>
            <a:off x="5473963" y="4570800"/>
            <a:ext cx="2236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sz="1800"/>
              <a:t>safe</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“Safe” Zone?</a:t>
            </a:r>
            <a:endParaRPr/>
          </a:p>
        </p:txBody>
      </p:sp>
      <p:sp>
        <p:nvSpPr>
          <p:cNvPr id="153" name="Google Shape;153;p23"/>
          <p:cNvSpPr txBox="1"/>
          <p:nvPr>
            <p:ph idx="1" type="body"/>
          </p:nvPr>
        </p:nvSpPr>
        <p:spPr>
          <a:xfrm>
            <a:off x="311700" y="1152475"/>
            <a:ext cx="8520600" cy="75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zh-TW"/>
              <a:t>These are some areas that </a:t>
            </a:r>
            <a:r>
              <a:rPr lang="zh-TW"/>
              <a:t>already improved measures in terms of safety and we could categorize them as “safe”</a:t>
            </a:r>
            <a:endParaRPr/>
          </a:p>
        </p:txBody>
      </p:sp>
      <p:sp>
        <p:nvSpPr>
          <p:cNvPr id="154" name="Google Shape;154;p23"/>
          <p:cNvSpPr txBox="1"/>
          <p:nvPr/>
        </p:nvSpPr>
        <p:spPr>
          <a:xfrm>
            <a:off x="987223" y="4302700"/>
            <a:ext cx="151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Separated by safety cone</a:t>
            </a:r>
            <a:endParaRPr/>
          </a:p>
        </p:txBody>
      </p:sp>
      <p:sp>
        <p:nvSpPr>
          <p:cNvPr id="155" name="Google Shape;155;p23"/>
          <p:cNvSpPr txBox="1"/>
          <p:nvPr/>
        </p:nvSpPr>
        <p:spPr>
          <a:xfrm>
            <a:off x="6411363" y="4302700"/>
            <a:ext cx="184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Put the cap on the tip of steel rod</a:t>
            </a:r>
            <a:endParaRPr/>
          </a:p>
        </p:txBody>
      </p:sp>
      <p:sp>
        <p:nvSpPr>
          <p:cNvPr id="156" name="Google Shape;156;p23"/>
          <p:cNvSpPr txBox="1"/>
          <p:nvPr/>
        </p:nvSpPr>
        <p:spPr>
          <a:xfrm>
            <a:off x="3813522" y="4290250"/>
            <a:ext cx="145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Covering by safety nets</a:t>
            </a:r>
            <a:endParaRPr/>
          </a:p>
        </p:txBody>
      </p:sp>
      <p:pic>
        <p:nvPicPr>
          <p:cNvPr id="157" name="Google Shape;157;p23"/>
          <p:cNvPicPr preferRelativeResize="0"/>
          <p:nvPr/>
        </p:nvPicPr>
        <p:blipFill rotWithShape="1">
          <a:blip r:embed="rId3">
            <a:alphaModFix/>
          </a:blip>
          <a:srcRect b="0" l="0" r="22015" t="0"/>
          <a:stretch/>
        </p:blipFill>
        <p:spPr>
          <a:xfrm>
            <a:off x="327575" y="2038425"/>
            <a:ext cx="2836700" cy="2117075"/>
          </a:xfrm>
          <a:prstGeom prst="rect">
            <a:avLst/>
          </a:prstGeom>
          <a:noFill/>
          <a:ln>
            <a:noFill/>
          </a:ln>
        </p:spPr>
      </p:pic>
      <p:pic>
        <p:nvPicPr>
          <p:cNvPr id="158" name="Google Shape;158;p23"/>
          <p:cNvPicPr preferRelativeResize="0"/>
          <p:nvPr/>
        </p:nvPicPr>
        <p:blipFill>
          <a:blip r:embed="rId4">
            <a:alphaModFix/>
          </a:blip>
          <a:stretch>
            <a:fillRect/>
          </a:stretch>
        </p:blipFill>
        <p:spPr>
          <a:xfrm>
            <a:off x="3752792" y="2038425"/>
            <a:ext cx="1574069" cy="2117076"/>
          </a:xfrm>
          <a:prstGeom prst="rect">
            <a:avLst/>
          </a:prstGeom>
          <a:noFill/>
          <a:ln>
            <a:noFill/>
          </a:ln>
        </p:spPr>
      </p:pic>
      <p:pic>
        <p:nvPicPr>
          <p:cNvPr id="159" name="Google Shape;159;p23"/>
          <p:cNvPicPr preferRelativeResize="0"/>
          <p:nvPr/>
        </p:nvPicPr>
        <p:blipFill rotWithShape="1">
          <a:blip r:embed="rId5">
            <a:alphaModFix/>
          </a:blip>
          <a:srcRect b="0" l="24425" r="0" t="0"/>
          <a:stretch/>
        </p:blipFill>
        <p:spPr>
          <a:xfrm>
            <a:off x="5915374" y="2038425"/>
            <a:ext cx="2836700" cy="2117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4"/>
          <p:cNvPicPr preferRelativeResize="0"/>
          <p:nvPr/>
        </p:nvPicPr>
        <p:blipFill>
          <a:blip r:embed="rId3">
            <a:alphaModFix/>
          </a:blip>
          <a:stretch>
            <a:fillRect/>
          </a:stretch>
        </p:blipFill>
        <p:spPr>
          <a:xfrm>
            <a:off x="4865913" y="2846478"/>
            <a:ext cx="2974764" cy="1751448"/>
          </a:xfrm>
          <a:prstGeom prst="rect">
            <a:avLst/>
          </a:prstGeom>
          <a:noFill/>
          <a:ln>
            <a:noFill/>
          </a:ln>
        </p:spPr>
      </p:pic>
      <p:pic>
        <p:nvPicPr>
          <p:cNvPr id="165" name="Google Shape;165;p24"/>
          <p:cNvPicPr preferRelativeResize="0"/>
          <p:nvPr/>
        </p:nvPicPr>
        <p:blipFill>
          <a:blip r:embed="rId4">
            <a:alphaModFix/>
          </a:blip>
          <a:stretch>
            <a:fillRect/>
          </a:stretch>
        </p:blipFill>
        <p:spPr>
          <a:xfrm>
            <a:off x="4865923" y="1093925"/>
            <a:ext cx="2974766" cy="1752553"/>
          </a:xfrm>
          <a:prstGeom prst="rect">
            <a:avLst/>
          </a:prstGeom>
          <a:noFill/>
          <a:ln>
            <a:noFill/>
          </a:ln>
        </p:spPr>
      </p:pic>
      <p:pic>
        <p:nvPicPr>
          <p:cNvPr id="166" name="Google Shape;166;p24"/>
          <p:cNvPicPr preferRelativeResize="0"/>
          <p:nvPr/>
        </p:nvPicPr>
        <p:blipFill>
          <a:blip r:embed="rId5">
            <a:alphaModFix/>
          </a:blip>
          <a:stretch>
            <a:fillRect/>
          </a:stretch>
        </p:blipFill>
        <p:spPr>
          <a:xfrm>
            <a:off x="1200562" y="1093925"/>
            <a:ext cx="2088300" cy="1752553"/>
          </a:xfrm>
          <a:prstGeom prst="rect">
            <a:avLst/>
          </a:prstGeom>
          <a:noFill/>
          <a:ln>
            <a:noFill/>
          </a:ln>
        </p:spPr>
      </p:pic>
      <p:pic>
        <p:nvPicPr>
          <p:cNvPr id="167" name="Google Shape;167;p24"/>
          <p:cNvPicPr preferRelativeResize="0"/>
          <p:nvPr/>
        </p:nvPicPr>
        <p:blipFill>
          <a:blip r:embed="rId6">
            <a:alphaModFix/>
          </a:blip>
          <a:stretch>
            <a:fillRect/>
          </a:stretch>
        </p:blipFill>
        <p:spPr>
          <a:xfrm>
            <a:off x="1200563" y="2846480"/>
            <a:ext cx="2088599" cy="1751446"/>
          </a:xfrm>
          <a:prstGeom prst="rect">
            <a:avLst/>
          </a:prstGeom>
          <a:noFill/>
          <a:ln>
            <a:noFill/>
          </a:ln>
        </p:spPr>
      </p:pic>
      <p:cxnSp>
        <p:nvCxnSpPr>
          <p:cNvPr id="168" name="Google Shape;168;p24"/>
          <p:cNvCxnSpPr/>
          <p:nvPr/>
        </p:nvCxnSpPr>
        <p:spPr>
          <a:xfrm rot="10800000">
            <a:off x="1647925" y="3327450"/>
            <a:ext cx="304500" cy="315000"/>
          </a:xfrm>
          <a:prstGeom prst="straightConnector1">
            <a:avLst/>
          </a:prstGeom>
          <a:noFill/>
          <a:ln cap="flat" cmpd="sng" w="9525">
            <a:solidFill>
              <a:srgbClr val="FF0000"/>
            </a:solidFill>
            <a:prstDash val="solid"/>
            <a:round/>
            <a:headEnd len="med" w="med" type="none"/>
            <a:tailEnd len="med" w="med" type="none"/>
          </a:ln>
        </p:spPr>
      </p:cxnSp>
      <p:cxnSp>
        <p:nvCxnSpPr>
          <p:cNvPr id="169" name="Google Shape;169;p24"/>
          <p:cNvCxnSpPr/>
          <p:nvPr/>
        </p:nvCxnSpPr>
        <p:spPr>
          <a:xfrm>
            <a:off x="5258213" y="3282875"/>
            <a:ext cx="660600" cy="463500"/>
          </a:xfrm>
          <a:prstGeom prst="straightConnector1">
            <a:avLst/>
          </a:prstGeom>
          <a:noFill/>
          <a:ln cap="flat" cmpd="sng" w="9525">
            <a:solidFill>
              <a:srgbClr val="00FF00"/>
            </a:solidFill>
            <a:prstDash val="solid"/>
            <a:round/>
            <a:headEnd len="med" w="med" type="none"/>
            <a:tailEnd len="med" w="med" type="none"/>
          </a:ln>
        </p:spPr>
      </p:cxnSp>
      <p:sp>
        <p:nvSpPr>
          <p:cNvPr id="170" name="Google Shape;170;p24"/>
          <p:cNvSpPr txBox="1"/>
          <p:nvPr/>
        </p:nvSpPr>
        <p:spPr>
          <a:xfrm>
            <a:off x="1326313" y="3032075"/>
            <a:ext cx="77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rPr>
              <a:t>Danger</a:t>
            </a:r>
            <a:endParaRPr b="1" sz="1100">
              <a:solidFill>
                <a:srgbClr val="FF0000"/>
              </a:solidFill>
            </a:endParaRPr>
          </a:p>
        </p:txBody>
      </p:sp>
      <p:sp>
        <p:nvSpPr>
          <p:cNvPr id="171" name="Google Shape;171;p24"/>
          <p:cNvSpPr txBox="1"/>
          <p:nvPr/>
        </p:nvSpPr>
        <p:spPr>
          <a:xfrm>
            <a:off x="4952513" y="3032075"/>
            <a:ext cx="660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00FF00"/>
                </a:solidFill>
              </a:rPr>
              <a:t>Safe</a:t>
            </a:r>
            <a:endParaRPr b="1" sz="1100">
              <a:solidFill>
                <a:srgbClr val="00FF00"/>
              </a:solidFill>
            </a:endParaRPr>
          </a:p>
        </p:txBody>
      </p:sp>
      <p:sp>
        <p:nvSpPr>
          <p:cNvPr id="172" name="Google Shape;172;p24"/>
          <p:cNvSpPr txBox="1"/>
          <p:nvPr/>
        </p:nvSpPr>
        <p:spPr>
          <a:xfrm>
            <a:off x="3539200" y="1770100"/>
            <a:ext cx="1076400" cy="4002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TW"/>
              <a:t>Original</a:t>
            </a:r>
            <a:endParaRPr/>
          </a:p>
        </p:txBody>
      </p:sp>
      <p:sp>
        <p:nvSpPr>
          <p:cNvPr id="173" name="Google Shape;173;p24"/>
          <p:cNvSpPr txBox="1"/>
          <p:nvPr/>
        </p:nvSpPr>
        <p:spPr>
          <a:xfrm>
            <a:off x="3539338" y="3522100"/>
            <a:ext cx="1076400" cy="4002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zh-TW"/>
              <a:t>Labelled</a:t>
            </a:r>
            <a:endParaRPr/>
          </a:p>
        </p:txBody>
      </p:sp>
      <p:sp>
        <p:nvSpPr>
          <p:cNvPr id="174" name="Google Shape;17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Data </a:t>
            </a:r>
            <a:r>
              <a:rPr lang="zh-TW"/>
              <a:t>Labelling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body"/>
          </p:nvPr>
        </p:nvSpPr>
        <p:spPr>
          <a:xfrm>
            <a:off x="311700" y="1152475"/>
            <a:ext cx="8520600" cy="75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zh-TW"/>
              <a:t>In order to find potantially </a:t>
            </a:r>
            <a:r>
              <a:rPr lang="zh-TW"/>
              <a:t>dangerous areas, we</a:t>
            </a:r>
            <a:r>
              <a:rPr lang="zh-TW"/>
              <a:t> training</a:t>
            </a:r>
            <a:r>
              <a:rPr lang="zh-TW"/>
              <a:t> </a:t>
            </a:r>
            <a:r>
              <a:rPr lang="zh-TW"/>
              <a:t>an </a:t>
            </a:r>
            <a:r>
              <a:rPr b="1" lang="zh-TW"/>
              <a:t>instance segmentation</a:t>
            </a:r>
            <a:r>
              <a:rPr lang="zh-TW"/>
              <a:t> model</a:t>
            </a:r>
            <a:r>
              <a:rPr lang="zh-TW"/>
              <a:t> to detect those </a:t>
            </a:r>
            <a:r>
              <a:rPr lang="zh-TW"/>
              <a:t>areas automatically</a:t>
            </a:r>
            <a:endParaRPr/>
          </a:p>
        </p:txBody>
      </p:sp>
      <p:pic>
        <p:nvPicPr>
          <p:cNvPr id="180" name="Google Shape;180;p25"/>
          <p:cNvPicPr preferRelativeResize="0"/>
          <p:nvPr/>
        </p:nvPicPr>
        <p:blipFill>
          <a:blip r:embed="rId3">
            <a:alphaModFix/>
          </a:blip>
          <a:stretch>
            <a:fillRect/>
          </a:stretch>
        </p:blipFill>
        <p:spPr>
          <a:xfrm>
            <a:off x="1805525" y="2145575"/>
            <a:ext cx="5675100" cy="2686225"/>
          </a:xfrm>
          <a:prstGeom prst="rect">
            <a:avLst/>
          </a:prstGeom>
          <a:noFill/>
          <a:ln>
            <a:noFill/>
          </a:ln>
        </p:spPr>
      </p:pic>
      <p:sp>
        <p:nvSpPr>
          <p:cNvPr id="181" name="Google Shape;18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Model training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idx="1" type="body"/>
          </p:nvPr>
        </p:nvSpPr>
        <p:spPr>
          <a:xfrm>
            <a:off x="311700" y="1152475"/>
            <a:ext cx="8520600" cy="124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We choose Mask R CNN as our </a:t>
            </a:r>
            <a:r>
              <a:rPr lang="zh-TW"/>
              <a:t>instance segmentation model, which had </a:t>
            </a:r>
            <a:r>
              <a:rPr lang="zh-TW"/>
              <a:t>pre-trained on COCO dataset.</a:t>
            </a:r>
            <a:endParaRPr/>
          </a:p>
        </p:txBody>
      </p:sp>
      <p:pic>
        <p:nvPicPr>
          <p:cNvPr id="187" name="Google Shape;187;p26"/>
          <p:cNvPicPr preferRelativeResize="0"/>
          <p:nvPr/>
        </p:nvPicPr>
        <p:blipFill>
          <a:blip r:embed="rId3">
            <a:alphaModFix/>
          </a:blip>
          <a:stretch>
            <a:fillRect/>
          </a:stretch>
        </p:blipFill>
        <p:spPr>
          <a:xfrm>
            <a:off x="3010375" y="1932375"/>
            <a:ext cx="5884126" cy="2358325"/>
          </a:xfrm>
          <a:prstGeom prst="rect">
            <a:avLst/>
          </a:prstGeom>
          <a:noFill/>
          <a:ln>
            <a:noFill/>
          </a:ln>
        </p:spPr>
      </p:pic>
      <p:pic>
        <p:nvPicPr>
          <p:cNvPr id="188" name="Google Shape;188;p26"/>
          <p:cNvPicPr preferRelativeResize="0"/>
          <p:nvPr/>
        </p:nvPicPr>
        <p:blipFill>
          <a:blip r:embed="rId4">
            <a:alphaModFix/>
          </a:blip>
          <a:stretch>
            <a:fillRect/>
          </a:stretch>
        </p:blipFill>
        <p:spPr>
          <a:xfrm>
            <a:off x="426425" y="2445288"/>
            <a:ext cx="2741775" cy="1332500"/>
          </a:xfrm>
          <a:prstGeom prst="rect">
            <a:avLst/>
          </a:prstGeom>
          <a:noFill/>
          <a:ln>
            <a:noFill/>
          </a:ln>
        </p:spPr>
      </p:pic>
      <p:sp>
        <p:nvSpPr>
          <p:cNvPr id="189" name="Google Shape;189;p26"/>
          <p:cNvSpPr txBox="1"/>
          <p:nvPr/>
        </p:nvSpPr>
        <p:spPr>
          <a:xfrm>
            <a:off x="987223" y="4302700"/>
            <a:ext cx="151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Coco dataset</a:t>
            </a:r>
            <a:endParaRPr/>
          </a:p>
        </p:txBody>
      </p:sp>
      <p:sp>
        <p:nvSpPr>
          <p:cNvPr id="190" name="Google Shape;190;p26"/>
          <p:cNvSpPr txBox="1"/>
          <p:nvPr/>
        </p:nvSpPr>
        <p:spPr>
          <a:xfrm>
            <a:off x="5606598" y="4302700"/>
            <a:ext cx="151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Mask R CNN model</a:t>
            </a:r>
            <a:endParaRPr/>
          </a:p>
        </p:txBody>
      </p:sp>
      <p:sp>
        <p:nvSpPr>
          <p:cNvPr id="191" name="Google Shape;19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Model training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 type="body"/>
          </p:nvPr>
        </p:nvSpPr>
        <p:spPr>
          <a:xfrm>
            <a:off x="311700" y="1152475"/>
            <a:ext cx="8520600" cy="39111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zh-TW"/>
              <a:t>dataset</a:t>
            </a:r>
            <a:endParaRPr/>
          </a:p>
          <a:p>
            <a:pPr indent="-317500" lvl="1" marL="914400" rtl="0" algn="l">
              <a:lnSpc>
                <a:spcPct val="115000"/>
              </a:lnSpc>
              <a:spcBef>
                <a:spcPts val="0"/>
              </a:spcBef>
              <a:spcAft>
                <a:spcPts val="0"/>
              </a:spcAft>
              <a:buSzPts val="1400"/>
              <a:buChar char="-"/>
            </a:pPr>
            <a:r>
              <a:rPr lang="zh-TW"/>
              <a:t>We have 360 labeled photos, of which 50 are for </a:t>
            </a:r>
            <a:r>
              <a:rPr lang="zh-TW"/>
              <a:t>validation</a:t>
            </a:r>
            <a:r>
              <a:rPr lang="zh-TW"/>
              <a:t> and 310 are for training</a:t>
            </a:r>
            <a:endParaRPr/>
          </a:p>
          <a:p>
            <a:pPr indent="-342900" lvl="0" marL="457200" rtl="0" algn="l">
              <a:lnSpc>
                <a:spcPct val="115000"/>
              </a:lnSpc>
              <a:spcBef>
                <a:spcPts val="0"/>
              </a:spcBef>
              <a:spcAft>
                <a:spcPts val="0"/>
              </a:spcAft>
              <a:buSzPts val="1800"/>
              <a:buChar char="-"/>
            </a:pPr>
            <a:r>
              <a:rPr lang="zh-TW"/>
              <a:t>optimizer</a:t>
            </a:r>
            <a:endParaRPr/>
          </a:p>
          <a:p>
            <a:pPr indent="-317500" lvl="1" marL="914400" rtl="0" algn="l">
              <a:lnSpc>
                <a:spcPct val="115000"/>
              </a:lnSpc>
              <a:spcBef>
                <a:spcPts val="0"/>
              </a:spcBef>
              <a:spcAft>
                <a:spcPts val="0"/>
              </a:spcAft>
              <a:buSzPts val="1400"/>
              <a:buChar char="-"/>
            </a:pPr>
            <a:r>
              <a:rPr lang="zh-TW"/>
              <a:t>We use SGD optimizer ( learning rate = 0.01, momentum = 0.9, weight_decay=0.001</a:t>
            </a:r>
            <a:endParaRPr/>
          </a:p>
          <a:p>
            <a:pPr indent="-342900" lvl="0" marL="457200" rtl="0" algn="l">
              <a:lnSpc>
                <a:spcPct val="115000"/>
              </a:lnSpc>
              <a:spcBef>
                <a:spcPts val="0"/>
              </a:spcBef>
              <a:spcAft>
                <a:spcPts val="0"/>
              </a:spcAft>
              <a:buSzPts val="1800"/>
              <a:buChar char="-"/>
            </a:pPr>
            <a:r>
              <a:rPr lang="zh-TW"/>
              <a:t>learning rate scheduler</a:t>
            </a:r>
            <a:endParaRPr/>
          </a:p>
          <a:p>
            <a:pPr indent="-317500" lvl="1" marL="914400" rtl="0" algn="l">
              <a:lnSpc>
                <a:spcPct val="115000"/>
              </a:lnSpc>
              <a:spcBef>
                <a:spcPts val="0"/>
              </a:spcBef>
              <a:spcAft>
                <a:spcPts val="0"/>
              </a:spcAft>
              <a:buSzPts val="1400"/>
              <a:buChar char="-"/>
            </a:pPr>
            <a:r>
              <a:rPr lang="zh-TW"/>
              <a:t>We set a learning rate scheduler which decreases the learning rate by 20 times every 10 epoches</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zh-TW" sz="1400"/>
              <a:t>&lt;Note&gt; We do not need to add a mean/std normalization nor image rescaling in the data transforms, as those are handled internally by the Mask R-CNN model.</a:t>
            </a:r>
            <a:endParaRPr sz="1400"/>
          </a:p>
          <a:p>
            <a:pPr indent="0" lvl="0" marL="457200" rtl="0" algn="l">
              <a:spcBef>
                <a:spcPts val="0"/>
              </a:spcBef>
              <a:spcAft>
                <a:spcPts val="0"/>
              </a:spcAft>
              <a:buNone/>
            </a:pPr>
            <a:r>
              <a:t/>
            </a:r>
            <a:endParaRPr sz="1400"/>
          </a:p>
          <a:p>
            <a:pPr indent="0" lvl="0" marL="0" rtl="0" algn="l">
              <a:spcBef>
                <a:spcPts val="1200"/>
              </a:spcBef>
              <a:spcAft>
                <a:spcPts val="1200"/>
              </a:spcAft>
              <a:buNone/>
            </a:pPr>
            <a:r>
              <a:t/>
            </a:r>
            <a:endParaRPr/>
          </a:p>
        </p:txBody>
      </p:sp>
      <p:sp>
        <p:nvSpPr>
          <p:cNvPr id="197" name="Google Shape;19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Model training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idx="1" type="body"/>
          </p:nvPr>
        </p:nvSpPr>
        <p:spPr>
          <a:xfrm>
            <a:off x="311700" y="1152475"/>
            <a:ext cx="8520600" cy="124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We run 30 epoches and get Average Precision (AP) = 0.419 in semantic segmentation task.</a:t>
            </a:r>
            <a:endParaRPr/>
          </a:p>
          <a:p>
            <a:pPr indent="0" lvl="0" marL="0" rtl="0" algn="l">
              <a:spcBef>
                <a:spcPts val="1200"/>
              </a:spcBef>
              <a:spcAft>
                <a:spcPts val="1200"/>
              </a:spcAft>
              <a:buNone/>
            </a:pPr>
            <a:r>
              <a:rPr lang="zh-TW"/>
              <a:t>The following are some photos of the predicted results</a:t>
            </a:r>
            <a:endParaRPr/>
          </a:p>
        </p:txBody>
      </p:sp>
      <p:sp>
        <p:nvSpPr>
          <p:cNvPr id="203" name="Google Shape;20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Model training</a:t>
            </a:r>
            <a:endParaRPr/>
          </a:p>
        </p:txBody>
      </p:sp>
      <p:pic>
        <p:nvPicPr>
          <p:cNvPr id="204" name="Google Shape;204;p28"/>
          <p:cNvPicPr preferRelativeResize="0"/>
          <p:nvPr/>
        </p:nvPicPr>
        <p:blipFill>
          <a:blip r:embed="rId3">
            <a:alphaModFix/>
          </a:blip>
          <a:stretch>
            <a:fillRect/>
          </a:stretch>
        </p:blipFill>
        <p:spPr>
          <a:xfrm>
            <a:off x="3375578" y="2481288"/>
            <a:ext cx="2527054" cy="2001063"/>
          </a:xfrm>
          <a:prstGeom prst="rect">
            <a:avLst/>
          </a:prstGeom>
          <a:noFill/>
          <a:ln>
            <a:noFill/>
          </a:ln>
        </p:spPr>
      </p:pic>
      <p:pic>
        <p:nvPicPr>
          <p:cNvPr id="205" name="Google Shape;205;p28"/>
          <p:cNvPicPr preferRelativeResize="0"/>
          <p:nvPr/>
        </p:nvPicPr>
        <p:blipFill>
          <a:blip r:embed="rId4">
            <a:alphaModFix/>
          </a:blip>
          <a:stretch>
            <a:fillRect/>
          </a:stretch>
        </p:blipFill>
        <p:spPr>
          <a:xfrm>
            <a:off x="633150" y="2488372"/>
            <a:ext cx="2661270" cy="1993977"/>
          </a:xfrm>
          <a:prstGeom prst="rect">
            <a:avLst/>
          </a:prstGeom>
          <a:noFill/>
          <a:ln>
            <a:noFill/>
          </a:ln>
        </p:spPr>
      </p:pic>
      <p:pic>
        <p:nvPicPr>
          <p:cNvPr id="206" name="Google Shape;206;p28"/>
          <p:cNvPicPr preferRelativeResize="0"/>
          <p:nvPr/>
        </p:nvPicPr>
        <p:blipFill>
          <a:blip r:embed="rId5">
            <a:alphaModFix/>
          </a:blip>
          <a:stretch>
            <a:fillRect/>
          </a:stretch>
        </p:blipFill>
        <p:spPr>
          <a:xfrm>
            <a:off x="5983791" y="2481288"/>
            <a:ext cx="2527061" cy="1993967"/>
          </a:xfrm>
          <a:prstGeom prst="rect">
            <a:avLst/>
          </a:prstGeom>
          <a:noFill/>
          <a:ln>
            <a:noFill/>
          </a:ln>
        </p:spPr>
      </p:pic>
      <p:sp>
        <p:nvSpPr>
          <p:cNvPr id="207" name="Google Shape;207;p28"/>
          <p:cNvSpPr txBox="1"/>
          <p:nvPr/>
        </p:nvSpPr>
        <p:spPr>
          <a:xfrm>
            <a:off x="8067299" y="4471475"/>
            <a:ext cx="101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labeded</a:t>
            </a:r>
            <a:endParaRPr/>
          </a:p>
          <a:p>
            <a:pPr indent="0" lvl="0" marL="0" rtl="0" algn="l">
              <a:spcBef>
                <a:spcPts val="0"/>
              </a:spcBef>
              <a:spcAft>
                <a:spcPts val="0"/>
              </a:spcAft>
              <a:buNone/>
            </a:pPr>
            <a:r>
              <a:rPr lang="zh-TW"/>
              <a:t>predicted</a:t>
            </a:r>
            <a:endParaRPr/>
          </a:p>
        </p:txBody>
      </p:sp>
      <p:cxnSp>
        <p:nvCxnSpPr>
          <p:cNvPr id="208" name="Google Shape;208;p28"/>
          <p:cNvCxnSpPr/>
          <p:nvPr/>
        </p:nvCxnSpPr>
        <p:spPr>
          <a:xfrm rot="10800000">
            <a:off x="7569900" y="4921400"/>
            <a:ext cx="497400" cy="0"/>
          </a:xfrm>
          <a:prstGeom prst="straightConnector1">
            <a:avLst/>
          </a:prstGeom>
          <a:noFill/>
          <a:ln cap="flat" cmpd="sng" w="28575">
            <a:solidFill>
              <a:srgbClr val="FF0000"/>
            </a:solidFill>
            <a:prstDash val="solid"/>
            <a:round/>
            <a:headEnd len="med" w="med" type="none"/>
            <a:tailEnd len="med" w="med" type="none"/>
          </a:ln>
        </p:spPr>
      </p:cxnSp>
      <p:cxnSp>
        <p:nvCxnSpPr>
          <p:cNvPr id="209" name="Google Shape;209;p28"/>
          <p:cNvCxnSpPr/>
          <p:nvPr/>
        </p:nvCxnSpPr>
        <p:spPr>
          <a:xfrm rot="10800000">
            <a:off x="7569900" y="4663775"/>
            <a:ext cx="497400" cy="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idx="1" type="body"/>
          </p:nvPr>
        </p:nvSpPr>
        <p:spPr>
          <a:xfrm>
            <a:off x="311700" y="1152475"/>
            <a:ext cx="8520600" cy="124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We run 30 epoches and get Average Precision (AP) = 0.419 in semantic segmentation task.</a:t>
            </a:r>
            <a:endParaRPr/>
          </a:p>
          <a:p>
            <a:pPr indent="0" lvl="0" marL="0" rtl="0" algn="l">
              <a:spcBef>
                <a:spcPts val="1200"/>
              </a:spcBef>
              <a:spcAft>
                <a:spcPts val="1200"/>
              </a:spcAft>
              <a:buNone/>
            </a:pPr>
            <a:r>
              <a:rPr lang="zh-TW"/>
              <a:t>The following are some photos of the predicted results</a:t>
            </a:r>
            <a:endParaRPr/>
          </a:p>
        </p:txBody>
      </p:sp>
      <p:sp>
        <p:nvSpPr>
          <p:cNvPr id="215" name="Google Shape;21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Model training</a:t>
            </a:r>
            <a:endParaRPr/>
          </a:p>
        </p:txBody>
      </p:sp>
      <p:sp>
        <p:nvSpPr>
          <p:cNvPr id="216" name="Google Shape;216;p29"/>
          <p:cNvSpPr txBox="1"/>
          <p:nvPr/>
        </p:nvSpPr>
        <p:spPr>
          <a:xfrm>
            <a:off x="8067299" y="4471475"/>
            <a:ext cx="101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labeded</a:t>
            </a:r>
            <a:endParaRPr/>
          </a:p>
          <a:p>
            <a:pPr indent="0" lvl="0" marL="0" rtl="0" algn="l">
              <a:spcBef>
                <a:spcPts val="0"/>
              </a:spcBef>
              <a:spcAft>
                <a:spcPts val="0"/>
              </a:spcAft>
              <a:buNone/>
            </a:pPr>
            <a:r>
              <a:rPr lang="zh-TW"/>
              <a:t>predicted</a:t>
            </a:r>
            <a:endParaRPr/>
          </a:p>
        </p:txBody>
      </p:sp>
      <p:cxnSp>
        <p:nvCxnSpPr>
          <p:cNvPr id="217" name="Google Shape;217;p29"/>
          <p:cNvCxnSpPr/>
          <p:nvPr/>
        </p:nvCxnSpPr>
        <p:spPr>
          <a:xfrm rot="10800000">
            <a:off x="7569900" y="4921400"/>
            <a:ext cx="497400" cy="0"/>
          </a:xfrm>
          <a:prstGeom prst="straightConnector1">
            <a:avLst/>
          </a:prstGeom>
          <a:noFill/>
          <a:ln cap="flat" cmpd="sng" w="28575">
            <a:solidFill>
              <a:srgbClr val="FF0000"/>
            </a:solidFill>
            <a:prstDash val="solid"/>
            <a:round/>
            <a:headEnd len="med" w="med" type="none"/>
            <a:tailEnd len="med" w="med" type="none"/>
          </a:ln>
        </p:spPr>
      </p:cxnSp>
      <p:cxnSp>
        <p:nvCxnSpPr>
          <p:cNvPr id="218" name="Google Shape;218;p29"/>
          <p:cNvCxnSpPr/>
          <p:nvPr/>
        </p:nvCxnSpPr>
        <p:spPr>
          <a:xfrm rot="10800000">
            <a:off x="7569900" y="4663775"/>
            <a:ext cx="497400" cy="0"/>
          </a:xfrm>
          <a:prstGeom prst="straightConnector1">
            <a:avLst/>
          </a:prstGeom>
          <a:noFill/>
          <a:ln cap="flat" cmpd="sng" w="28575">
            <a:solidFill>
              <a:srgbClr val="0000FF"/>
            </a:solidFill>
            <a:prstDash val="solid"/>
            <a:round/>
            <a:headEnd len="med" w="med" type="none"/>
            <a:tailEnd len="med" w="med" type="none"/>
          </a:ln>
        </p:spPr>
      </p:cxnSp>
      <p:pic>
        <p:nvPicPr>
          <p:cNvPr id="219" name="Google Shape;219;p29"/>
          <p:cNvPicPr preferRelativeResize="0"/>
          <p:nvPr/>
        </p:nvPicPr>
        <p:blipFill>
          <a:blip r:embed="rId3">
            <a:alphaModFix/>
          </a:blip>
          <a:stretch>
            <a:fillRect/>
          </a:stretch>
        </p:blipFill>
        <p:spPr>
          <a:xfrm>
            <a:off x="23550" y="2495550"/>
            <a:ext cx="3519427" cy="1983100"/>
          </a:xfrm>
          <a:prstGeom prst="rect">
            <a:avLst/>
          </a:prstGeom>
          <a:noFill/>
          <a:ln>
            <a:noFill/>
          </a:ln>
        </p:spPr>
      </p:pic>
      <p:pic>
        <p:nvPicPr>
          <p:cNvPr id="220" name="Google Shape;220;p29"/>
          <p:cNvPicPr preferRelativeResize="0"/>
          <p:nvPr/>
        </p:nvPicPr>
        <p:blipFill>
          <a:blip r:embed="rId4">
            <a:alphaModFix/>
          </a:blip>
          <a:stretch>
            <a:fillRect/>
          </a:stretch>
        </p:blipFill>
        <p:spPr>
          <a:xfrm>
            <a:off x="3654300" y="2484339"/>
            <a:ext cx="2661274" cy="1987858"/>
          </a:xfrm>
          <a:prstGeom prst="rect">
            <a:avLst/>
          </a:prstGeom>
          <a:noFill/>
          <a:ln>
            <a:noFill/>
          </a:ln>
        </p:spPr>
      </p:pic>
      <p:pic>
        <p:nvPicPr>
          <p:cNvPr id="221" name="Google Shape;221;p29"/>
          <p:cNvPicPr preferRelativeResize="0"/>
          <p:nvPr/>
        </p:nvPicPr>
        <p:blipFill>
          <a:blip r:embed="rId5">
            <a:alphaModFix/>
          </a:blip>
          <a:stretch>
            <a:fillRect/>
          </a:stretch>
        </p:blipFill>
        <p:spPr>
          <a:xfrm>
            <a:off x="6426910" y="2486725"/>
            <a:ext cx="2647790" cy="1983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Test Case</a:t>
            </a:r>
            <a:endParaRPr/>
          </a:p>
        </p:txBody>
      </p:sp>
      <p:sp>
        <p:nvSpPr>
          <p:cNvPr id="227" name="Google Shape;22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 </a:t>
            </a:r>
            <a:endParaRPr/>
          </a:p>
        </p:txBody>
      </p:sp>
      <p:pic>
        <p:nvPicPr>
          <p:cNvPr id="228" name="Google Shape;228;p30"/>
          <p:cNvPicPr preferRelativeResize="0"/>
          <p:nvPr/>
        </p:nvPicPr>
        <p:blipFill>
          <a:blip r:embed="rId3">
            <a:alphaModFix/>
          </a:blip>
          <a:stretch>
            <a:fillRect/>
          </a:stretch>
        </p:blipFill>
        <p:spPr>
          <a:xfrm>
            <a:off x="728820" y="1152475"/>
            <a:ext cx="2215549" cy="2954076"/>
          </a:xfrm>
          <a:prstGeom prst="rect">
            <a:avLst/>
          </a:prstGeom>
          <a:noFill/>
          <a:ln>
            <a:noFill/>
          </a:ln>
        </p:spPr>
      </p:pic>
      <p:pic>
        <p:nvPicPr>
          <p:cNvPr id="229" name="Google Shape;229;p30"/>
          <p:cNvPicPr preferRelativeResize="0"/>
          <p:nvPr/>
        </p:nvPicPr>
        <p:blipFill>
          <a:blip r:embed="rId4">
            <a:alphaModFix/>
          </a:blip>
          <a:stretch>
            <a:fillRect/>
          </a:stretch>
        </p:blipFill>
        <p:spPr>
          <a:xfrm>
            <a:off x="3464227" y="1152475"/>
            <a:ext cx="2215549" cy="2954086"/>
          </a:xfrm>
          <a:prstGeom prst="rect">
            <a:avLst/>
          </a:prstGeom>
          <a:noFill/>
          <a:ln>
            <a:noFill/>
          </a:ln>
        </p:spPr>
      </p:pic>
      <p:pic>
        <p:nvPicPr>
          <p:cNvPr id="230" name="Google Shape;230;p30"/>
          <p:cNvPicPr preferRelativeResize="0"/>
          <p:nvPr/>
        </p:nvPicPr>
        <p:blipFill>
          <a:blip r:embed="rId5">
            <a:alphaModFix/>
          </a:blip>
          <a:stretch>
            <a:fillRect/>
          </a:stretch>
        </p:blipFill>
        <p:spPr>
          <a:xfrm>
            <a:off x="6199625" y="1152488"/>
            <a:ext cx="2215549" cy="29540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Prediction</a:t>
            </a:r>
            <a:endParaRPr/>
          </a:p>
        </p:txBody>
      </p:sp>
      <p:pic>
        <p:nvPicPr>
          <p:cNvPr id="236" name="Google Shape;236;p31"/>
          <p:cNvPicPr preferRelativeResize="0"/>
          <p:nvPr/>
        </p:nvPicPr>
        <p:blipFill>
          <a:blip r:embed="rId3">
            <a:alphaModFix/>
          </a:blip>
          <a:stretch>
            <a:fillRect/>
          </a:stretch>
        </p:blipFill>
        <p:spPr>
          <a:xfrm>
            <a:off x="519058" y="1722000"/>
            <a:ext cx="2375724" cy="3167652"/>
          </a:xfrm>
          <a:prstGeom prst="rect">
            <a:avLst/>
          </a:prstGeom>
          <a:noFill/>
          <a:ln>
            <a:noFill/>
          </a:ln>
        </p:spPr>
      </p:pic>
      <p:pic>
        <p:nvPicPr>
          <p:cNvPr id="237" name="Google Shape;237;p31"/>
          <p:cNvPicPr preferRelativeResize="0"/>
          <p:nvPr/>
        </p:nvPicPr>
        <p:blipFill>
          <a:blip r:embed="rId4">
            <a:alphaModFix/>
          </a:blip>
          <a:stretch>
            <a:fillRect/>
          </a:stretch>
        </p:blipFill>
        <p:spPr>
          <a:xfrm>
            <a:off x="3384149" y="1722000"/>
            <a:ext cx="2375724" cy="3167652"/>
          </a:xfrm>
          <a:prstGeom prst="rect">
            <a:avLst/>
          </a:prstGeom>
          <a:noFill/>
          <a:ln>
            <a:noFill/>
          </a:ln>
        </p:spPr>
      </p:pic>
      <p:pic>
        <p:nvPicPr>
          <p:cNvPr id="238" name="Google Shape;238;p31"/>
          <p:cNvPicPr preferRelativeResize="0"/>
          <p:nvPr/>
        </p:nvPicPr>
        <p:blipFill>
          <a:blip r:embed="rId5">
            <a:alphaModFix/>
          </a:blip>
          <a:stretch>
            <a:fillRect/>
          </a:stretch>
        </p:blipFill>
        <p:spPr>
          <a:xfrm>
            <a:off x="6249212" y="1722000"/>
            <a:ext cx="2375724" cy="3167642"/>
          </a:xfrm>
          <a:prstGeom prst="rect">
            <a:avLst/>
          </a:prstGeom>
          <a:noFill/>
          <a:ln>
            <a:noFill/>
          </a:ln>
        </p:spPr>
      </p:pic>
      <p:sp>
        <p:nvSpPr>
          <p:cNvPr id="239" name="Google Shape;23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predict: confidence=0.85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700"/>
              <a:t>Introduction</a:t>
            </a:r>
            <a:endParaRPr sz="1700"/>
          </a:p>
          <a:p>
            <a:pPr indent="0" lvl="0" marL="0" rtl="0" algn="l">
              <a:spcBef>
                <a:spcPts val="0"/>
              </a:spcBef>
              <a:spcAft>
                <a:spcPts val="0"/>
              </a:spcAft>
              <a:buNone/>
            </a:pPr>
            <a:r>
              <a:rPr lang="zh-TW" sz="1700"/>
              <a:t>Literature Review</a:t>
            </a:r>
            <a:endParaRPr sz="1700"/>
          </a:p>
          <a:p>
            <a:pPr indent="0" lvl="0" marL="0" rtl="0" algn="l">
              <a:spcBef>
                <a:spcPts val="0"/>
              </a:spcBef>
              <a:spcAft>
                <a:spcPts val="0"/>
              </a:spcAft>
              <a:buNone/>
            </a:pPr>
            <a:r>
              <a:rPr lang="zh-TW" sz="1700"/>
              <a:t>Research purposes</a:t>
            </a:r>
            <a:endParaRPr sz="1700"/>
          </a:p>
          <a:p>
            <a:pPr indent="0" lvl="0" marL="0" rtl="0" algn="l">
              <a:spcBef>
                <a:spcPts val="0"/>
              </a:spcBef>
              <a:spcAft>
                <a:spcPts val="0"/>
              </a:spcAft>
              <a:buClr>
                <a:schemeClr val="dk1"/>
              </a:buClr>
              <a:buSzPts val="1100"/>
              <a:buFont typeface="Arial"/>
              <a:buNone/>
            </a:pPr>
            <a:r>
              <a:rPr lang="zh-TW" sz="1700"/>
              <a:t>Method &amp; Result</a:t>
            </a:r>
            <a:endParaRPr sz="1700"/>
          </a:p>
          <a:p>
            <a:pPr indent="0" lvl="0" marL="0" marR="38100" rtl="0" algn="l">
              <a:lnSpc>
                <a:spcPct val="128571"/>
              </a:lnSpc>
              <a:spcBef>
                <a:spcPts val="0"/>
              </a:spcBef>
              <a:spcAft>
                <a:spcPts val="0"/>
              </a:spcAft>
              <a:buNone/>
            </a:pPr>
            <a:r>
              <a:rPr lang="zh-TW" sz="1700"/>
              <a:t>Conclusion and Contribution</a:t>
            </a:r>
            <a:endParaRPr sz="2000">
              <a:solidFill>
                <a:srgbClr val="202124"/>
              </a:solidFill>
            </a:endParaRPr>
          </a:p>
          <a:p>
            <a:pPr indent="0" lvl="0" marL="0" marR="38100" rtl="0" algn="l">
              <a:lnSpc>
                <a:spcPct val="128571"/>
              </a:lnSpc>
              <a:spcBef>
                <a:spcPts val="0"/>
              </a:spcBef>
              <a:spcAft>
                <a:spcPts val="0"/>
              </a:spcAft>
              <a:buClr>
                <a:schemeClr val="dk1"/>
              </a:buClr>
              <a:buSzPts val="1100"/>
              <a:buFont typeface="Arial"/>
              <a:buNone/>
            </a:pPr>
            <a:r>
              <a:rPr lang="zh-TW" sz="1700"/>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Point Cloud: Generation</a:t>
            </a:r>
            <a:endParaRPr/>
          </a:p>
        </p:txBody>
      </p:sp>
      <p:sp>
        <p:nvSpPr>
          <p:cNvPr id="245" name="Google Shape;24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Open-SFM</a:t>
            </a:r>
            <a:endParaRPr/>
          </a:p>
          <a:p>
            <a:pPr indent="-342900" lvl="0" marL="457200" rtl="0" algn="l">
              <a:spcBef>
                <a:spcPts val="1200"/>
              </a:spcBef>
              <a:spcAft>
                <a:spcPts val="0"/>
              </a:spcAft>
              <a:buSzPts val="1800"/>
              <a:buAutoNum type="arabicPeriod"/>
            </a:pPr>
            <a:r>
              <a:rPr lang="zh-TW"/>
              <a:t>Feature Extraction</a:t>
            </a:r>
            <a:endParaRPr/>
          </a:p>
          <a:p>
            <a:pPr indent="-342900" lvl="0" marL="457200" rtl="0" algn="l">
              <a:spcBef>
                <a:spcPts val="0"/>
              </a:spcBef>
              <a:spcAft>
                <a:spcPts val="0"/>
              </a:spcAft>
              <a:buSzPts val="1800"/>
              <a:buAutoNum type="arabicPeriod"/>
            </a:pPr>
            <a:r>
              <a:rPr lang="zh-TW"/>
              <a:t>Feature Matching</a:t>
            </a:r>
            <a:endParaRPr/>
          </a:p>
          <a:p>
            <a:pPr indent="-342900" lvl="0" marL="457200" rtl="0" algn="l">
              <a:spcBef>
                <a:spcPts val="0"/>
              </a:spcBef>
              <a:spcAft>
                <a:spcPts val="0"/>
              </a:spcAft>
              <a:buSzPts val="1800"/>
              <a:buAutoNum type="arabicPeriod"/>
            </a:pPr>
            <a:r>
              <a:rPr lang="zh-TW"/>
              <a:t>Compute Camera Tracks</a:t>
            </a:r>
            <a:endParaRPr/>
          </a:p>
          <a:p>
            <a:pPr indent="-342900" lvl="0" marL="457200" rtl="0" algn="l">
              <a:spcBef>
                <a:spcPts val="0"/>
              </a:spcBef>
              <a:spcAft>
                <a:spcPts val="0"/>
              </a:spcAft>
              <a:buSzPts val="1800"/>
              <a:buAutoNum type="arabicPeriod"/>
            </a:pPr>
            <a:r>
              <a:rPr lang="zh-TW"/>
              <a:t>Bundle Adjustment</a:t>
            </a:r>
            <a:endParaRPr/>
          </a:p>
          <a:p>
            <a:pPr indent="-342900" lvl="0" marL="457200" rtl="0" algn="l">
              <a:spcBef>
                <a:spcPts val="0"/>
              </a:spcBef>
              <a:spcAft>
                <a:spcPts val="0"/>
              </a:spcAft>
              <a:buSzPts val="1800"/>
              <a:buAutoNum type="arabicPeriod"/>
            </a:pPr>
            <a:r>
              <a:rPr lang="zh-TW"/>
              <a:t>Compute Depthmap</a:t>
            </a:r>
            <a:endParaRPr/>
          </a:p>
          <a:p>
            <a:pPr indent="-342900" lvl="0" marL="457200" rtl="0" algn="l">
              <a:spcBef>
                <a:spcPts val="0"/>
              </a:spcBef>
              <a:spcAft>
                <a:spcPts val="0"/>
              </a:spcAft>
              <a:buSzPts val="1800"/>
              <a:buAutoNum type="arabicPeriod"/>
            </a:pPr>
            <a:r>
              <a:rPr lang="zh-TW"/>
              <a:t>3D Reconstruction</a:t>
            </a:r>
            <a:endParaRPr/>
          </a:p>
          <a:p>
            <a:pPr indent="0" lvl="0" marL="0" rtl="0" algn="l">
              <a:spcBef>
                <a:spcPts val="1200"/>
              </a:spcBef>
              <a:spcAft>
                <a:spcPts val="1200"/>
              </a:spcAft>
              <a:buNone/>
            </a:pPr>
            <a:r>
              <a:t/>
            </a:r>
            <a:endParaRPr/>
          </a:p>
        </p:txBody>
      </p:sp>
      <p:pic>
        <p:nvPicPr>
          <p:cNvPr id="246" name="Google Shape;246;p32"/>
          <p:cNvPicPr preferRelativeResize="0"/>
          <p:nvPr/>
        </p:nvPicPr>
        <p:blipFill>
          <a:blip r:embed="rId3">
            <a:alphaModFix/>
          </a:blip>
          <a:stretch>
            <a:fillRect/>
          </a:stretch>
        </p:blipFill>
        <p:spPr>
          <a:xfrm>
            <a:off x="3977525" y="1214050"/>
            <a:ext cx="4854774" cy="3293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Point Cloud: Generation</a:t>
            </a:r>
            <a:endParaRPr/>
          </a:p>
        </p:txBody>
      </p:sp>
      <p:pic>
        <p:nvPicPr>
          <p:cNvPr id="252" name="Google Shape;252;p33"/>
          <p:cNvPicPr preferRelativeResize="0"/>
          <p:nvPr/>
        </p:nvPicPr>
        <p:blipFill>
          <a:blip r:embed="rId3">
            <a:alphaModFix/>
          </a:blip>
          <a:stretch>
            <a:fillRect/>
          </a:stretch>
        </p:blipFill>
        <p:spPr>
          <a:xfrm>
            <a:off x="569275" y="1655175"/>
            <a:ext cx="3524174" cy="2449700"/>
          </a:xfrm>
          <a:prstGeom prst="rect">
            <a:avLst/>
          </a:prstGeom>
          <a:noFill/>
          <a:ln>
            <a:noFill/>
          </a:ln>
        </p:spPr>
      </p:pic>
      <p:pic>
        <p:nvPicPr>
          <p:cNvPr id="253" name="Google Shape;253;p33"/>
          <p:cNvPicPr preferRelativeResize="0"/>
          <p:nvPr/>
        </p:nvPicPr>
        <p:blipFill>
          <a:blip r:embed="rId4">
            <a:alphaModFix/>
          </a:blip>
          <a:stretch>
            <a:fillRect/>
          </a:stretch>
        </p:blipFill>
        <p:spPr>
          <a:xfrm>
            <a:off x="4769500" y="1655175"/>
            <a:ext cx="3524174" cy="24496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Point cloud: downsample</a:t>
            </a:r>
            <a:endParaRPr/>
          </a:p>
        </p:txBody>
      </p:sp>
      <p:sp>
        <p:nvSpPr>
          <p:cNvPr id="259" name="Google Shape;25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Points are bucketed into voxels.</a:t>
            </a:r>
            <a:endParaRPr/>
          </a:p>
          <a:p>
            <a:pPr indent="0" lvl="0" marL="0" rtl="0" algn="l">
              <a:lnSpc>
                <a:spcPct val="150000"/>
              </a:lnSpc>
              <a:spcBef>
                <a:spcPts val="1200"/>
              </a:spcBef>
              <a:spcAft>
                <a:spcPts val="0"/>
              </a:spcAft>
              <a:buNone/>
            </a:pPr>
            <a:r>
              <a:rPr lang="zh-TW"/>
              <a:t>Each occupied voxel generates exactly one point by averaging all points inside.</a:t>
            </a:r>
            <a:endParaRPr sz="1200">
              <a:solidFill>
                <a:srgbClr val="404040"/>
              </a:solidFill>
            </a:endParaRPr>
          </a:p>
          <a:p>
            <a:pPr indent="0" lvl="0" marL="0" rtl="0" algn="l">
              <a:spcBef>
                <a:spcPts val="3600"/>
              </a:spcBef>
              <a:spcAft>
                <a:spcPts val="1200"/>
              </a:spcAft>
              <a:buNone/>
            </a:pPr>
            <a:r>
              <a:t/>
            </a:r>
            <a:endParaRPr/>
          </a:p>
        </p:txBody>
      </p:sp>
      <p:pic>
        <p:nvPicPr>
          <p:cNvPr id="260" name="Google Shape;260;p34"/>
          <p:cNvPicPr preferRelativeResize="0"/>
          <p:nvPr/>
        </p:nvPicPr>
        <p:blipFill>
          <a:blip r:embed="rId3">
            <a:alphaModFix/>
          </a:blip>
          <a:stretch>
            <a:fillRect/>
          </a:stretch>
        </p:blipFill>
        <p:spPr>
          <a:xfrm>
            <a:off x="3690425" y="2197875"/>
            <a:ext cx="3406600" cy="2371000"/>
          </a:xfrm>
          <a:prstGeom prst="rect">
            <a:avLst/>
          </a:prstGeom>
          <a:noFill/>
          <a:ln>
            <a:noFill/>
          </a:ln>
        </p:spPr>
      </p:pic>
      <p:pic>
        <p:nvPicPr>
          <p:cNvPr id="261" name="Google Shape;261;p34"/>
          <p:cNvPicPr preferRelativeResize="0"/>
          <p:nvPr/>
        </p:nvPicPr>
        <p:blipFill>
          <a:blip r:embed="rId4">
            <a:alphaModFix/>
          </a:blip>
          <a:stretch>
            <a:fillRect/>
          </a:stretch>
        </p:blipFill>
        <p:spPr>
          <a:xfrm>
            <a:off x="311700" y="2292737"/>
            <a:ext cx="3220324" cy="2181275"/>
          </a:xfrm>
          <a:prstGeom prst="rect">
            <a:avLst/>
          </a:prstGeom>
          <a:noFill/>
          <a:ln>
            <a:noFill/>
          </a:ln>
        </p:spPr>
      </p:pic>
      <p:sp>
        <p:nvSpPr>
          <p:cNvPr id="262" name="Google Shape;262;p34"/>
          <p:cNvSpPr txBox="1"/>
          <p:nvPr/>
        </p:nvSpPr>
        <p:spPr>
          <a:xfrm>
            <a:off x="7195750" y="2197875"/>
            <a:ext cx="17388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t>Parameter:</a:t>
            </a:r>
            <a:endParaRPr/>
          </a:p>
          <a:p>
            <a:pPr indent="0" lvl="0" marL="0" rtl="0" algn="l">
              <a:lnSpc>
                <a:spcPct val="115000"/>
              </a:lnSpc>
              <a:spcBef>
                <a:spcPts val="0"/>
              </a:spcBef>
              <a:spcAft>
                <a:spcPts val="0"/>
              </a:spcAft>
              <a:buNone/>
            </a:pPr>
            <a:r>
              <a:rPr lang="zh-TW"/>
              <a:t>voxelsize=4cm</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zh-TW"/>
              <a:t>14704365 points</a:t>
            </a:r>
            <a:endParaRPr/>
          </a:p>
          <a:p>
            <a:pPr indent="0" lvl="0" marL="0" rtl="0" algn="l">
              <a:lnSpc>
                <a:spcPct val="115000"/>
              </a:lnSpc>
              <a:spcBef>
                <a:spcPts val="0"/>
              </a:spcBef>
              <a:spcAft>
                <a:spcPts val="0"/>
              </a:spcAft>
              <a:buNone/>
            </a:pPr>
            <a:r>
              <a:rPr lang="zh-TW" sz="1300">
                <a:solidFill>
                  <a:srgbClr val="222222"/>
                </a:solidFill>
                <a:highlight>
                  <a:srgbClr val="FFFFFF"/>
                </a:highlight>
                <a:latin typeface="Microsoft JhengHei"/>
                <a:ea typeface="Microsoft JhengHei"/>
                <a:cs typeface="Microsoft JhengHei"/>
                <a:sym typeface="Microsoft JhengHei"/>
              </a:rPr>
              <a:t>→</a:t>
            </a:r>
            <a:r>
              <a:rPr lang="zh-TW"/>
              <a:t>2367650 points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zh-TW"/>
              <a:t>16%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Point cloud: outlier removal</a:t>
            </a:r>
            <a:endParaRPr/>
          </a:p>
        </p:txBody>
      </p:sp>
      <p:sp>
        <p:nvSpPr>
          <p:cNvPr id="268" name="Google Shape;268;p35"/>
          <p:cNvSpPr txBox="1"/>
          <p:nvPr>
            <p:ph idx="1" type="body"/>
          </p:nvPr>
        </p:nvSpPr>
        <p:spPr>
          <a:xfrm>
            <a:off x="311700" y="1152475"/>
            <a:ext cx="506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DBSCAN</a:t>
            </a:r>
            <a:endParaRPr/>
          </a:p>
          <a:p>
            <a:pPr indent="-342900" lvl="0" marL="457200" rtl="0" algn="l">
              <a:spcBef>
                <a:spcPts val="1200"/>
              </a:spcBef>
              <a:spcAft>
                <a:spcPts val="0"/>
              </a:spcAft>
              <a:buSzPts val="1800"/>
              <a:buChar char="●"/>
            </a:pPr>
            <a:r>
              <a:rPr lang="zh-TW"/>
              <a:t>eps: specifies how close points should be to each other to be considered a part of a cluster. </a:t>
            </a:r>
            <a:endParaRPr/>
          </a:p>
          <a:p>
            <a:pPr indent="-342900" lvl="0" marL="457200" rtl="0" algn="l">
              <a:spcBef>
                <a:spcPts val="0"/>
              </a:spcBef>
              <a:spcAft>
                <a:spcPts val="0"/>
              </a:spcAft>
              <a:buSzPts val="1800"/>
              <a:buChar char="●"/>
            </a:pPr>
            <a:r>
              <a:rPr lang="zh-TW"/>
              <a:t>minPoints: the minimum number of points to form a dense region. </a:t>
            </a:r>
            <a:endParaRPr/>
          </a:p>
        </p:txBody>
      </p:sp>
      <p:pic>
        <p:nvPicPr>
          <p:cNvPr id="269" name="Google Shape;269;p35"/>
          <p:cNvPicPr preferRelativeResize="0"/>
          <p:nvPr/>
        </p:nvPicPr>
        <p:blipFill>
          <a:blip r:embed="rId3">
            <a:alphaModFix/>
          </a:blip>
          <a:stretch>
            <a:fillRect/>
          </a:stretch>
        </p:blipFill>
        <p:spPr>
          <a:xfrm>
            <a:off x="5731794" y="2482875"/>
            <a:ext cx="3287608" cy="2370999"/>
          </a:xfrm>
          <a:prstGeom prst="rect">
            <a:avLst/>
          </a:prstGeom>
          <a:noFill/>
          <a:ln>
            <a:noFill/>
          </a:ln>
        </p:spPr>
      </p:pic>
      <p:pic>
        <p:nvPicPr>
          <p:cNvPr id="270" name="Google Shape;270;p35"/>
          <p:cNvPicPr preferRelativeResize="0"/>
          <p:nvPr/>
        </p:nvPicPr>
        <p:blipFill>
          <a:blip r:embed="rId4">
            <a:alphaModFix/>
          </a:blip>
          <a:stretch>
            <a:fillRect/>
          </a:stretch>
        </p:blipFill>
        <p:spPr>
          <a:xfrm>
            <a:off x="6808700" y="658050"/>
            <a:ext cx="1698552" cy="17091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Point cloud: outlier removal</a:t>
            </a:r>
            <a:endParaRPr/>
          </a:p>
        </p:txBody>
      </p:sp>
      <p:pic>
        <p:nvPicPr>
          <p:cNvPr id="276" name="Google Shape;276;p36"/>
          <p:cNvPicPr preferRelativeResize="0"/>
          <p:nvPr/>
        </p:nvPicPr>
        <p:blipFill>
          <a:blip r:embed="rId3">
            <a:alphaModFix/>
          </a:blip>
          <a:stretch>
            <a:fillRect/>
          </a:stretch>
        </p:blipFill>
        <p:spPr>
          <a:xfrm>
            <a:off x="5123250" y="1882631"/>
            <a:ext cx="3406600" cy="2370994"/>
          </a:xfrm>
          <a:prstGeom prst="rect">
            <a:avLst/>
          </a:prstGeom>
          <a:noFill/>
          <a:ln>
            <a:noFill/>
          </a:ln>
        </p:spPr>
      </p:pic>
      <p:pic>
        <p:nvPicPr>
          <p:cNvPr id="277" name="Google Shape;277;p36"/>
          <p:cNvPicPr preferRelativeResize="0"/>
          <p:nvPr/>
        </p:nvPicPr>
        <p:blipFill>
          <a:blip r:embed="rId4">
            <a:alphaModFix/>
          </a:blip>
          <a:stretch>
            <a:fillRect/>
          </a:stretch>
        </p:blipFill>
        <p:spPr>
          <a:xfrm>
            <a:off x="647050" y="1882636"/>
            <a:ext cx="3406600" cy="2370989"/>
          </a:xfrm>
          <a:prstGeom prst="rect">
            <a:avLst/>
          </a:prstGeom>
          <a:noFill/>
          <a:ln>
            <a:noFill/>
          </a:ln>
        </p:spPr>
      </p:pic>
      <p:sp>
        <p:nvSpPr>
          <p:cNvPr id="278" name="Google Shape;278;p3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Parameter: eps=30cm, min_points=200</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Point Cloud: Semantic segmentation</a:t>
            </a:r>
            <a:endParaRPr/>
          </a:p>
        </p:txBody>
      </p:sp>
      <p:pic>
        <p:nvPicPr>
          <p:cNvPr id="284" name="Google Shape;284;p37"/>
          <p:cNvPicPr preferRelativeResize="0"/>
          <p:nvPr/>
        </p:nvPicPr>
        <p:blipFill>
          <a:blip r:embed="rId3">
            <a:alphaModFix/>
          </a:blip>
          <a:stretch>
            <a:fillRect/>
          </a:stretch>
        </p:blipFill>
        <p:spPr>
          <a:xfrm>
            <a:off x="551275" y="1663200"/>
            <a:ext cx="3618300" cy="2518350"/>
          </a:xfrm>
          <a:prstGeom prst="rect">
            <a:avLst/>
          </a:prstGeom>
          <a:noFill/>
          <a:ln>
            <a:noFill/>
          </a:ln>
        </p:spPr>
      </p:pic>
      <p:pic>
        <p:nvPicPr>
          <p:cNvPr id="285" name="Google Shape;285;p37"/>
          <p:cNvPicPr preferRelativeResize="0"/>
          <p:nvPr/>
        </p:nvPicPr>
        <p:blipFill>
          <a:blip r:embed="rId4">
            <a:alphaModFix/>
          </a:blip>
          <a:stretch>
            <a:fillRect/>
          </a:stretch>
        </p:blipFill>
        <p:spPr>
          <a:xfrm>
            <a:off x="4936500" y="1663201"/>
            <a:ext cx="3618300" cy="2518337"/>
          </a:xfrm>
          <a:prstGeom prst="rect">
            <a:avLst/>
          </a:prstGeom>
          <a:noFill/>
          <a:ln>
            <a:noFill/>
          </a:ln>
        </p:spPr>
      </p:pic>
      <p:sp>
        <p:nvSpPr>
          <p:cNvPr id="286" name="Google Shape;286;p37"/>
          <p:cNvSpPr txBox="1"/>
          <p:nvPr>
            <p:ph idx="1" type="body"/>
          </p:nvPr>
        </p:nvSpPr>
        <p:spPr>
          <a:xfrm>
            <a:off x="311700" y="6164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Depthmap + Semantic Segmentation Mask </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Point Cloud:</a:t>
            </a:r>
            <a:r>
              <a:rPr lang="zh-TW"/>
              <a:t> extract</a:t>
            </a:r>
            <a:r>
              <a:rPr lang="zh-TW"/>
              <a:t> danger zone</a:t>
            </a:r>
            <a:endParaRPr/>
          </a:p>
        </p:txBody>
      </p:sp>
      <p:sp>
        <p:nvSpPr>
          <p:cNvPr id="292" name="Google Shape;29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DBSCAN</a:t>
            </a:r>
            <a:endParaRPr/>
          </a:p>
          <a:p>
            <a:pPr indent="0" lvl="0" marL="0" rtl="0" algn="l">
              <a:spcBef>
                <a:spcPts val="1200"/>
              </a:spcBef>
              <a:spcAft>
                <a:spcPts val="0"/>
              </a:spcAft>
              <a:buNone/>
            </a:pPr>
            <a:r>
              <a:rPr lang="zh-TW"/>
              <a:t>eps=0.2 </a:t>
            </a:r>
            <a:endParaRPr/>
          </a:p>
          <a:p>
            <a:pPr indent="0" lvl="0" marL="0" rtl="0" algn="l">
              <a:spcBef>
                <a:spcPts val="1200"/>
              </a:spcBef>
              <a:spcAft>
                <a:spcPts val="1200"/>
              </a:spcAft>
              <a:buNone/>
            </a:pPr>
            <a:r>
              <a:rPr lang="zh-TW"/>
              <a:t>minpoints=100</a:t>
            </a:r>
            <a:endParaRPr/>
          </a:p>
        </p:txBody>
      </p:sp>
      <p:pic>
        <p:nvPicPr>
          <p:cNvPr id="293" name="Google Shape;293;p38"/>
          <p:cNvPicPr preferRelativeResize="0"/>
          <p:nvPr/>
        </p:nvPicPr>
        <p:blipFill>
          <a:blip r:embed="rId3">
            <a:alphaModFix/>
          </a:blip>
          <a:stretch>
            <a:fillRect/>
          </a:stretch>
        </p:blipFill>
        <p:spPr>
          <a:xfrm>
            <a:off x="2117692" y="1152475"/>
            <a:ext cx="4908621"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Conclusion and Contribution</a:t>
            </a:r>
            <a:endParaRPr sz="2000">
              <a:solidFill>
                <a:srgbClr val="202124"/>
              </a:solidFill>
            </a:endParaRPr>
          </a:p>
          <a:p>
            <a:pPr indent="0" lvl="0" marL="0" rtl="0" algn="l">
              <a:spcBef>
                <a:spcPts val="0"/>
              </a:spcBef>
              <a:spcAft>
                <a:spcPts val="0"/>
              </a:spcAft>
              <a:buNone/>
            </a:pPr>
            <a:r>
              <a:t/>
            </a:r>
            <a:endParaRPr/>
          </a:p>
        </p:txBody>
      </p:sp>
      <p:sp>
        <p:nvSpPr>
          <p:cNvPr id="299" name="Google Shape;29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References</a:t>
            </a:r>
            <a:endParaRPr/>
          </a:p>
        </p:txBody>
      </p:sp>
      <p:sp>
        <p:nvSpPr>
          <p:cNvPr id="305" name="Google Shape;305;p40"/>
          <p:cNvSpPr txBox="1"/>
          <p:nvPr>
            <p:ph idx="1" type="body"/>
          </p:nvPr>
        </p:nvSpPr>
        <p:spPr>
          <a:xfrm>
            <a:off x="311700" y="1152475"/>
            <a:ext cx="8520600" cy="3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800"/>
              <a:t>Structure From Motion: </a:t>
            </a:r>
            <a:r>
              <a:rPr lang="zh-TW" sz="800" u="sng">
                <a:solidFill>
                  <a:schemeClr val="hlink"/>
                </a:solidFill>
                <a:hlinkClick r:id="rId3"/>
              </a:rPr>
              <a:t>https://opensfm.org/docs/using.html</a:t>
            </a:r>
            <a:r>
              <a:rPr lang="zh-TW" sz="800"/>
              <a:t>, </a:t>
            </a:r>
            <a:r>
              <a:rPr lang="zh-TW" sz="800" u="sng">
                <a:solidFill>
                  <a:schemeClr val="hlink"/>
                </a:solidFill>
                <a:hlinkClick r:id="rId4"/>
              </a:rPr>
              <a:t>https://www.researchgate.net/publication/303824023_Exploring_the_use_of_3D_GIS_as_an_analytical_tool_in_archaeological_excavation_practice</a:t>
            </a:r>
            <a:endParaRPr sz="800"/>
          </a:p>
          <a:p>
            <a:pPr indent="0" lvl="0" marL="0" rtl="0" algn="l">
              <a:spcBef>
                <a:spcPts val="1200"/>
              </a:spcBef>
              <a:spcAft>
                <a:spcPts val="0"/>
              </a:spcAft>
              <a:buNone/>
            </a:pPr>
            <a:r>
              <a:rPr lang="zh-TW" sz="800"/>
              <a:t>Down Sample: </a:t>
            </a:r>
            <a:r>
              <a:rPr lang="zh-TW" sz="800" u="sng">
                <a:solidFill>
                  <a:schemeClr val="hlink"/>
                </a:solidFill>
                <a:hlinkClick r:id="rId5"/>
              </a:rPr>
              <a:t>http://www.open3d.org/docs/release/tutorial/geometry/pointcloud.html</a:t>
            </a:r>
            <a:endParaRPr sz="800"/>
          </a:p>
          <a:p>
            <a:pPr indent="0" lvl="0" marL="0" rtl="0" algn="l">
              <a:spcBef>
                <a:spcPts val="1200"/>
              </a:spcBef>
              <a:spcAft>
                <a:spcPts val="0"/>
              </a:spcAft>
              <a:buNone/>
            </a:pPr>
            <a:r>
              <a:rPr lang="zh-TW" sz="800"/>
              <a:t>DBSCAN: </a:t>
            </a:r>
            <a:r>
              <a:rPr lang="zh-TW" sz="800" u="sng">
                <a:solidFill>
                  <a:schemeClr val="hlink"/>
                </a:solidFill>
                <a:hlinkClick r:id="rId6"/>
              </a:rPr>
              <a:t>https://zh.wikipedia.org/wiki/DBSCAN</a:t>
            </a:r>
            <a:r>
              <a:rPr lang="zh-TW" sz="800"/>
              <a:t>, </a:t>
            </a:r>
            <a:r>
              <a:rPr lang="zh-TW" sz="800" u="sng">
                <a:solidFill>
                  <a:schemeClr val="hlink"/>
                </a:solidFill>
                <a:hlinkClick r:id="rId7"/>
              </a:rPr>
              <a:t>https://towardsdatascience.com/how-dbscan-works-and-why-should-i-use-it-443b4a191c80</a:t>
            </a:r>
            <a:endParaRPr sz="800"/>
          </a:p>
          <a:p>
            <a:pPr indent="0" lvl="0" marL="0" rtl="0" algn="l">
              <a:spcBef>
                <a:spcPts val="1200"/>
              </a:spcBef>
              <a:spcAft>
                <a:spcPts val="0"/>
              </a:spcAft>
              <a:buNone/>
            </a:pPr>
            <a:r>
              <a:rPr lang="zh-TW" sz="800">
                <a:solidFill>
                  <a:srgbClr val="333333"/>
                </a:solidFill>
                <a:highlight>
                  <a:srgbClr val="FCFCFC"/>
                </a:highlight>
              </a:rPr>
              <a:t>Hyunsoo Kim, Hyun-Soo Lee, Moonseo Park, BooYoung Chung, Sungjoo Hwang.2016.Automated hazardous area identification using laborers' actual and optimal routes,Automation in Construction,Volume 65,2016,Pages 21-32,ISSN 0926-5805.</a:t>
            </a:r>
            <a:endParaRPr sz="800">
              <a:solidFill>
                <a:srgbClr val="333333"/>
              </a:solidFill>
              <a:highlight>
                <a:srgbClr val="FCFCFC"/>
              </a:highlight>
            </a:endParaRPr>
          </a:p>
          <a:p>
            <a:pPr indent="0" lvl="0" marL="0" rtl="0" algn="l">
              <a:spcBef>
                <a:spcPts val="1200"/>
              </a:spcBef>
              <a:spcAft>
                <a:spcPts val="0"/>
              </a:spcAft>
              <a:buNone/>
            </a:pPr>
            <a:r>
              <a:rPr lang="zh-TW" sz="800">
                <a:solidFill>
                  <a:srgbClr val="333333"/>
                </a:solidFill>
                <a:highlight>
                  <a:srgbClr val="FCFCFC"/>
                </a:highlight>
              </a:rPr>
              <a:t>ILO.2015.Construction: a hazardous work. </a:t>
            </a:r>
            <a:r>
              <a:rPr lang="zh-TW" sz="800" u="sng">
                <a:solidFill>
                  <a:schemeClr val="accent5"/>
                </a:solidFill>
                <a:highlight>
                  <a:srgbClr val="FCFCFC"/>
                </a:highlight>
                <a:hlinkClick r:id="rId8">
                  <a:extLst>
                    <a:ext uri="{A12FA001-AC4F-418D-AE19-62706E023703}">
                      <ahyp:hlinkClr val="tx"/>
                    </a:ext>
                  </a:extLst>
                </a:hlinkClick>
              </a:rPr>
              <a:t>https://www.ilo.org/global/topics/safety-and-health-at-work/areasofwork/hazardous-work/WCMS_356576/lang--en/index.htm</a:t>
            </a:r>
            <a:endParaRPr sz="800">
              <a:solidFill>
                <a:srgbClr val="333333"/>
              </a:solidFill>
              <a:highlight>
                <a:srgbClr val="FCFCFC"/>
              </a:highlight>
            </a:endParaRPr>
          </a:p>
          <a:p>
            <a:pPr indent="0" lvl="0" marL="0" rtl="0" algn="l">
              <a:spcBef>
                <a:spcPts val="1200"/>
              </a:spcBef>
              <a:spcAft>
                <a:spcPts val="0"/>
              </a:spcAft>
              <a:buNone/>
            </a:pPr>
            <a:r>
              <a:rPr lang="zh-TW" sz="800">
                <a:solidFill>
                  <a:srgbClr val="333333"/>
                </a:solidFill>
                <a:highlight>
                  <a:srgbClr val="FCFCFC"/>
                </a:highlight>
              </a:rPr>
              <a:t>ISO.2009.ISO 31000:2009(en)Risk management -Principles and Guidelines.https://www.isa.org.jm/files/files/documents/asnzs_31000_2009.pdf</a:t>
            </a:r>
            <a:endParaRPr sz="800">
              <a:solidFill>
                <a:srgbClr val="333333"/>
              </a:solidFill>
              <a:highlight>
                <a:srgbClr val="FCFCFC"/>
              </a:highlight>
            </a:endParaRPr>
          </a:p>
          <a:p>
            <a:pPr indent="0" lvl="0" marL="0" marR="152400" rtl="0" algn="l">
              <a:spcBef>
                <a:spcPts val="1200"/>
              </a:spcBef>
              <a:spcAft>
                <a:spcPts val="0"/>
              </a:spcAft>
              <a:buNone/>
            </a:pPr>
            <a:r>
              <a:rPr lang="zh-TW" sz="800">
                <a:solidFill>
                  <a:srgbClr val="333333"/>
                </a:solidFill>
                <a:highlight>
                  <a:srgbClr val="FCFCFC"/>
                </a:highlight>
              </a:rPr>
              <a:t>Jovanović, J.M., Aranđelović, M., &amp; Jovanović, M. 2004. Multidisciplinar aspects of occupational accidents and injuries.</a:t>
            </a:r>
            <a:endParaRPr sz="800">
              <a:solidFill>
                <a:srgbClr val="333333"/>
              </a:solidFill>
              <a:highlight>
                <a:srgbClr val="FCFCFC"/>
              </a:highlight>
            </a:endParaRPr>
          </a:p>
          <a:p>
            <a:pPr indent="0" lvl="0" marL="0" marR="152400" rtl="0" algn="l">
              <a:spcBef>
                <a:spcPts val="0"/>
              </a:spcBef>
              <a:spcAft>
                <a:spcPts val="0"/>
              </a:spcAft>
              <a:buNone/>
            </a:pPr>
            <a:r>
              <a:t/>
            </a:r>
            <a:endParaRPr sz="800">
              <a:solidFill>
                <a:srgbClr val="333333"/>
              </a:solidFill>
              <a:highlight>
                <a:srgbClr val="FCFCFC"/>
              </a:highlight>
            </a:endParaRPr>
          </a:p>
          <a:p>
            <a:pPr indent="0" lvl="0" marL="0" rtl="0" algn="l">
              <a:spcBef>
                <a:spcPts val="0"/>
              </a:spcBef>
              <a:spcAft>
                <a:spcPts val="0"/>
              </a:spcAft>
              <a:buNone/>
            </a:pPr>
            <a:r>
              <a:rPr lang="zh-TW" sz="800">
                <a:solidFill>
                  <a:srgbClr val="333333"/>
                </a:solidFill>
                <a:highlight>
                  <a:srgbClr val="FCFCFC"/>
                </a:highlight>
              </a:rPr>
              <a:t>Labour Department.</a:t>
            </a:r>
            <a:r>
              <a:rPr lang="zh-TW" sz="800">
                <a:solidFill>
                  <a:srgbClr val="333333"/>
                </a:solidFill>
                <a:highlight>
                  <a:srgbClr val="FCFCFC"/>
                </a:highlight>
                <a:uFill>
                  <a:noFill/>
                </a:uFill>
                <a:hlinkClick r:id="rId9">
                  <a:extLst>
                    <a:ext uri="{A12FA001-AC4F-418D-AE19-62706E023703}">
                      <ahyp:hlinkClr val="tx"/>
                    </a:ext>
                  </a:extLst>
                </a:hlinkClick>
              </a:rPr>
              <a:t>2021.Summary of Occupational Safety and Health Statistics</a:t>
            </a:r>
            <a:r>
              <a:rPr lang="zh-TW" sz="800">
                <a:solidFill>
                  <a:srgbClr val="333333"/>
                </a:solidFill>
                <a:highlight>
                  <a:srgbClr val="FCFCFC"/>
                </a:highlight>
              </a:rPr>
              <a:t>. </a:t>
            </a:r>
            <a:r>
              <a:rPr lang="zh-TW" sz="800" u="sng">
                <a:solidFill>
                  <a:schemeClr val="accent5"/>
                </a:solidFill>
                <a:highlight>
                  <a:srgbClr val="FCFCFC"/>
                </a:highlight>
                <a:hlinkClick r:id="rId10">
                  <a:extLst>
                    <a:ext uri="{A12FA001-AC4F-418D-AE19-62706E023703}">
                      <ahyp:hlinkClr val="tx"/>
                    </a:ext>
                  </a:extLst>
                </a:hlinkClick>
              </a:rPr>
              <a:t>https://www.labour.gov.hk/common/osh/pdf/archive/statistics/OSH_Statistics_2020_tc.pdf</a:t>
            </a:r>
            <a:endParaRPr sz="800">
              <a:solidFill>
                <a:srgbClr val="333333"/>
              </a:solidFill>
              <a:highlight>
                <a:srgbClr val="FCFCFC"/>
              </a:highlight>
            </a:endParaRPr>
          </a:p>
          <a:p>
            <a:pPr indent="0" lvl="0" marL="0" rtl="0" algn="l">
              <a:spcBef>
                <a:spcPts val="1200"/>
              </a:spcBef>
              <a:spcAft>
                <a:spcPts val="0"/>
              </a:spcAft>
              <a:buNone/>
            </a:pPr>
            <a:r>
              <a:rPr lang="zh-TW" sz="800">
                <a:solidFill>
                  <a:srgbClr val="333333"/>
                </a:solidFill>
                <a:highlight>
                  <a:srgbClr val="FCFCFC"/>
                </a:highlight>
              </a:rPr>
              <a:t>OSHA.2021.https://www.osha.gov.tw/media/7188732/109勞動檢查統計年報-全一冊.pdf</a:t>
            </a:r>
            <a:endParaRPr sz="800">
              <a:solidFill>
                <a:srgbClr val="686868"/>
              </a:solidFill>
              <a:highlight>
                <a:srgbClr val="FCFCFC"/>
              </a:highlight>
            </a:endParaRPr>
          </a:p>
          <a:p>
            <a:pPr indent="0" lvl="0" marL="0" rtl="0" algn="l">
              <a:spcBef>
                <a:spcPts val="1200"/>
              </a:spcBef>
              <a:spcAft>
                <a:spcPts val="0"/>
              </a:spcAft>
              <a:buNone/>
            </a:pPr>
            <a:r>
              <a:rPr lang="zh-TW" sz="800">
                <a:solidFill>
                  <a:srgbClr val="333333"/>
                </a:solidFill>
                <a:highlight>
                  <a:srgbClr val="FCFCFC"/>
                </a:highlight>
              </a:rPr>
              <a:t>Othman, Idris &amp; Majid, Rafe &amp; Mohamad, Hisham &amp; Shafiq, Nasir &amp; Napiah, Madzlan. 2018. Variety of Accident Causes in Construction Industry. MATEC Web of Conferences. 203. 02006. 10.1051/matecconf/201820302006. </a:t>
            </a:r>
            <a:endParaRPr sz="800">
              <a:solidFill>
                <a:srgbClr val="333333"/>
              </a:solidFill>
              <a:highlight>
                <a:srgbClr val="FCFCFC"/>
              </a:highlight>
            </a:endParaRPr>
          </a:p>
          <a:p>
            <a:pPr indent="0" lvl="0" marL="0" rtl="0" algn="l">
              <a:spcBef>
                <a:spcPts val="1200"/>
              </a:spcBef>
              <a:spcAft>
                <a:spcPts val="0"/>
              </a:spcAft>
              <a:buNone/>
            </a:pPr>
            <a:r>
              <a:rPr lang="zh-TW" sz="800">
                <a:solidFill>
                  <a:srgbClr val="333333"/>
                </a:solidFill>
                <a:highlight>
                  <a:srgbClr val="FCFCFC"/>
                </a:highlight>
              </a:rPr>
              <a:t>Xu, S., Wang, J., Shou, W. </a:t>
            </a:r>
            <a:r>
              <a:rPr i="1" lang="zh-TW" sz="800">
                <a:solidFill>
                  <a:srgbClr val="333333"/>
                </a:solidFill>
              </a:rPr>
              <a:t>et al.</a:t>
            </a:r>
            <a:r>
              <a:rPr lang="zh-TW" sz="800">
                <a:solidFill>
                  <a:srgbClr val="333333"/>
                </a:solidFill>
                <a:highlight>
                  <a:srgbClr val="FCFCFC"/>
                </a:highlight>
              </a:rPr>
              <a:t> 2021.Computer Vision Techniques in Construction: A Critical Review. </a:t>
            </a:r>
            <a:r>
              <a:rPr i="1" lang="zh-TW" sz="800">
                <a:solidFill>
                  <a:srgbClr val="333333"/>
                </a:solidFill>
              </a:rPr>
              <a:t>Arch Computat Methods Eng</a:t>
            </a:r>
            <a:r>
              <a:rPr lang="zh-TW" sz="800">
                <a:solidFill>
                  <a:srgbClr val="333333"/>
                </a:solidFill>
                <a:highlight>
                  <a:srgbClr val="FCFCFC"/>
                </a:highlight>
              </a:rPr>
              <a:t> </a:t>
            </a:r>
            <a:r>
              <a:rPr lang="zh-TW" sz="800">
                <a:solidFill>
                  <a:srgbClr val="333333"/>
                </a:solidFill>
              </a:rPr>
              <a:t>28, </a:t>
            </a:r>
            <a:r>
              <a:rPr lang="zh-TW" sz="800">
                <a:solidFill>
                  <a:srgbClr val="333333"/>
                </a:solidFill>
                <a:highlight>
                  <a:srgbClr val="FCFCFC"/>
                </a:highlight>
              </a:rPr>
              <a:t>3383–3397</a:t>
            </a:r>
            <a:endParaRPr sz="800">
              <a:solidFill>
                <a:srgbClr val="333333"/>
              </a:solidFill>
              <a:highlight>
                <a:srgbClr val="FCFCFC"/>
              </a:highlight>
            </a:endParaRPr>
          </a:p>
          <a:p>
            <a:pPr indent="0" lvl="0" marL="0" rtl="0" algn="l">
              <a:spcBef>
                <a:spcPts val="1200"/>
              </a:spcBef>
              <a:spcAft>
                <a:spcPts val="0"/>
              </a:spcAft>
              <a:buNone/>
            </a:pPr>
            <a:r>
              <a:t/>
            </a:r>
            <a:endParaRPr sz="800">
              <a:solidFill>
                <a:srgbClr val="333333"/>
              </a:solidFill>
              <a:highlight>
                <a:srgbClr val="FCFCFC"/>
              </a:highlight>
            </a:endParaRPr>
          </a:p>
          <a:p>
            <a:pPr indent="0" lvl="0" marL="0" rtl="0" algn="l">
              <a:spcBef>
                <a:spcPts val="1200"/>
              </a:spcBef>
              <a:spcAft>
                <a:spcPts val="1200"/>
              </a:spcAft>
              <a:buNone/>
            </a:pPr>
            <a:r>
              <a:t/>
            </a:r>
            <a:endParaRPr sz="800">
              <a:solidFill>
                <a:srgbClr val="333333"/>
              </a:solidFill>
              <a:highlight>
                <a:srgbClr val="FCFCFC"/>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Introduction</a:t>
            </a:r>
            <a:r>
              <a:rPr lang="zh-TW"/>
              <a:t> </a:t>
            </a:r>
            <a:endParaRPr/>
          </a:p>
        </p:txBody>
      </p:sp>
      <p:sp>
        <p:nvSpPr>
          <p:cNvPr id="67" name="Google Shape;67;p15"/>
          <p:cNvSpPr txBox="1"/>
          <p:nvPr>
            <p:ph idx="1" type="body"/>
          </p:nvPr>
        </p:nvSpPr>
        <p:spPr>
          <a:xfrm>
            <a:off x="311700" y="1152475"/>
            <a:ext cx="5393400" cy="1602900"/>
          </a:xfrm>
          <a:prstGeom prst="rect">
            <a:avLst/>
          </a:prstGeom>
        </p:spPr>
        <p:txBody>
          <a:bodyPr anchorCtr="0" anchor="t" bIns="91425" lIns="91425" spcFirstLastPara="1" rIns="91425" wrap="square" tIns="91425">
            <a:normAutofit/>
          </a:bodyPr>
          <a:lstStyle/>
          <a:p>
            <a:pPr indent="0" lvl="0" marL="0" rtl="0" algn="l">
              <a:spcBef>
                <a:spcPts val="2300"/>
              </a:spcBef>
              <a:spcAft>
                <a:spcPts val="0"/>
              </a:spcAft>
              <a:buNone/>
            </a:pPr>
            <a:r>
              <a:rPr b="1" lang="zh-TW" sz="2300">
                <a:solidFill>
                  <a:srgbClr val="230050"/>
                </a:solidFill>
              </a:rPr>
              <a:t>Construction: a hazardous work</a:t>
            </a:r>
            <a:endParaRPr sz="1350">
              <a:solidFill>
                <a:srgbClr val="1A003F"/>
              </a:solidFill>
              <a:highlight>
                <a:srgbClr val="FFFFFF"/>
              </a:highlight>
            </a:endParaRPr>
          </a:p>
          <a:p>
            <a:pPr indent="0" lvl="0" marL="0" rtl="0" algn="l">
              <a:spcBef>
                <a:spcPts val="0"/>
              </a:spcBef>
              <a:spcAft>
                <a:spcPts val="0"/>
              </a:spcAft>
              <a:buNone/>
            </a:pPr>
            <a:r>
              <a:rPr lang="zh-TW" sz="1250">
                <a:solidFill>
                  <a:srgbClr val="230050"/>
                </a:solidFill>
                <a:highlight>
                  <a:srgbClr val="FFFFFF"/>
                </a:highlight>
              </a:rPr>
              <a:t>At least </a:t>
            </a:r>
            <a:r>
              <a:rPr b="1" lang="zh-TW" sz="1250">
                <a:solidFill>
                  <a:srgbClr val="990000"/>
                </a:solidFill>
                <a:highlight>
                  <a:srgbClr val="FFFFFF"/>
                </a:highlight>
              </a:rPr>
              <a:t>108 thousand</a:t>
            </a:r>
            <a:r>
              <a:rPr lang="zh-TW" sz="1250">
                <a:solidFill>
                  <a:srgbClr val="230050"/>
                </a:solidFill>
                <a:highlight>
                  <a:srgbClr val="FFFFFF"/>
                </a:highlight>
              </a:rPr>
              <a:t> workers are killed on site every year, a figure which represents about </a:t>
            </a:r>
            <a:r>
              <a:rPr b="1" lang="zh-TW" sz="1250">
                <a:solidFill>
                  <a:srgbClr val="990000"/>
                </a:solidFill>
                <a:highlight>
                  <a:srgbClr val="FFFFFF"/>
                </a:highlight>
              </a:rPr>
              <a:t>30 percent</a:t>
            </a:r>
            <a:r>
              <a:rPr lang="zh-TW" sz="1250">
                <a:solidFill>
                  <a:srgbClr val="230050"/>
                </a:solidFill>
                <a:highlight>
                  <a:srgbClr val="FFFFFF"/>
                </a:highlight>
              </a:rPr>
              <a:t> of all occupational fatal injuries.</a:t>
            </a:r>
            <a:endParaRPr sz="1250">
              <a:solidFill>
                <a:srgbClr val="230050"/>
              </a:solidFill>
              <a:highlight>
                <a:srgbClr val="FFFFFF"/>
              </a:highlight>
            </a:endParaRPr>
          </a:p>
          <a:p>
            <a:pPr indent="0" lvl="0" marL="0" rtl="0" algn="r">
              <a:spcBef>
                <a:spcPts val="1000"/>
              </a:spcBef>
              <a:spcAft>
                <a:spcPts val="1000"/>
              </a:spcAft>
              <a:buNone/>
            </a:pPr>
            <a:r>
              <a:rPr lang="zh-TW" sz="1000">
                <a:solidFill>
                  <a:srgbClr val="230050"/>
                </a:solidFill>
                <a:highlight>
                  <a:srgbClr val="FFFFFF"/>
                </a:highlight>
              </a:rPr>
              <a:t>（</a:t>
            </a:r>
            <a:r>
              <a:rPr lang="zh-TW" sz="1000">
                <a:solidFill>
                  <a:srgbClr val="1A003F"/>
                </a:solidFill>
                <a:highlight>
                  <a:srgbClr val="FFFFFF"/>
                </a:highlight>
              </a:rPr>
              <a:t>ILO，2015</a:t>
            </a:r>
            <a:r>
              <a:rPr lang="zh-TW" sz="1000">
                <a:solidFill>
                  <a:srgbClr val="230050"/>
                </a:solidFill>
                <a:highlight>
                  <a:srgbClr val="FFFFFF"/>
                </a:highlight>
              </a:rPr>
              <a:t>）</a:t>
            </a:r>
            <a:r>
              <a:rPr lang="zh-TW" sz="1350">
                <a:solidFill>
                  <a:srgbClr val="230050"/>
                </a:solidFill>
                <a:highlight>
                  <a:srgbClr val="FFFFFF"/>
                </a:highlight>
              </a:rPr>
              <a:t> </a:t>
            </a:r>
            <a:endParaRPr/>
          </a:p>
        </p:txBody>
      </p:sp>
      <p:pic>
        <p:nvPicPr>
          <p:cNvPr id="68" name="Google Shape;68;p15"/>
          <p:cNvPicPr preferRelativeResize="0"/>
          <p:nvPr/>
        </p:nvPicPr>
        <p:blipFill>
          <a:blip r:embed="rId3">
            <a:alphaModFix/>
          </a:blip>
          <a:stretch>
            <a:fillRect/>
          </a:stretch>
        </p:blipFill>
        <p:spPr>
          <a:xfrm>
            <a:off x="5743099" y="1152463"/>
            <a:ext cx="3089202" cy="3595626"/>
          </a:xfrm>
          <a:prstGeom prst="rect">
            <a:avLst/>
          </a:prstGeom>
          <a:noFill/>
          <a:ln>
            <a:noFill/>
          </a:ln>
        </p:spPr>
      </p:pic>
      <p:pic>
        <p:nvPicPr>
          <p:cNvPr id="69" name="Google Shape;69;p15"/>
          <p:cNvPicPr preferRelativeResize="0"/>
          <p:nvPr/>
        </p:nvPicPr>
        <p:blipFill>
          <a:blip r:embed="rId4">
            <a:alphaModFix/>
          </a:blip>
          <a:stretch>
            <a:fillRect/>
          </a:stretch>
        </p:blipFill>
        <p:spPr>
          <a:xfrm>
            <a:off x="2324396" y="2571751"/>
            <a:ext cx="3302205" cy="2111276"/>
          </a:xfrm>
          <a:prstGeom prst="rect">
            <a:avLst/>
          </a:prstGeom>
          <a:noFill/>
          <a:ln>
            <a:noFill/>
          </a:ln>
        </p:spPr>
      </p:pic>
      <p:sp>
        <p:nvSpPr>
          <p:cNvPr id="70" name="Google Shape;70;p15"/>
          <p:cNvSpPr txBox="1"/>
          <p:nvPr/>
        </p:nvSpPr>
        <p:spPr>
          <a:xfrm>
            <a:off x="4449550" y="4683025"/>
            <a:ext cx="2501400" cy="33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950">
                <a:solidFill>
                  <a:srgbClr val="686868"/>
                </a:solidFill>
              </a:rPr>
              <a:t> </a:t>
            </a:r>
            <a:r>
              <a:rPr lang="zh-TW" sz="950">
                <a:solidFill>
                  <a:srgbClr val="686868"/>
                </a:solidFill>
              </a:rPr>
              <a:t>(</a:t>
            </a:r>
            <a:r>
              <a:rPr lang="zh-TW" sz="950">
                <a:solidFill>
                  <a:srgbClr val="686868"/>
                </a:solidFill>
                <a:highlight>
                  <a:srgbClr val="FFFFFF"/>
                </a:highlight>
              </a:rPr>
              <a:t>OSHA</a:t>
            </a:r>
            <a:r>
              <a:rPr lang="zh-TW" sz="950">
                <a:solidFill>
                  <a:srgbClr val="686868"/>
                </a:solidFill>
                <a:highlight>
                  <a:srgbClr val="FFFFFF"/>
                </a:highlight>
              </a:rPr>
              <a:t> , 2021)</a:t>
            </a:r>
            <a:endParaRPr sz="1300"/>
          </a:p>
        </p:txBody>
      </p:sp>
      <p:pic>
        <p:nvPicPr>
          <p:cNvPr id="71" name="Google Shape;71;p15"/>
          <p:cNvPicPr preferRelativeResize="0"/>
          <p:nvPr/>
        </p:nvPicPr>
        <p:blipFill>
          <a:blip r:embed="rId5">
            <a:alphaModFix/>
          </a:blip>
          <a:stretch>
            <a:fillRect/>
          </a:stretch>
        </p:blipFill>
        <p:spPr>
          <a:xfrm>
            <a:off x="78700" y="2370550"/>
            <a:ext cx="2255800" cy="2255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Introduction </a:t>
            </a:r>
            <a:endParaRPr/>
          </a:p>
        </p:txBody>
      </p:sp>
      <p:sp>
        <p:nvSpPr>
          <p:cNvPr id="77" name="Google Shape;77;p16"/>
          <p:cNvSpPr txBox="1"/>
          <p:nvPr>
            <p:ph idx="1" type="body"/>
          </p:nvPr>
        </p:nvSpPr>
        <p:spPr>
          <a:xfrm>
            <a:off x="311700" y="1152475"/>
            <a:ext cx="4363200" cy="1419300"/>
          </a:xfrm>
          <a:prstGeom prst="rect">
            <a:avLst/>
          </a:prstGeom>
        </p:spPr>
        <p:txBody>
          <a:bodyPr anchorCtr="0" anchor="t" bIns="91425" lIns="91425" spcFirstLastPara="1" rIns="91425" wrap="square" tIns="91425">
            <a:normAutofit/>
          </a:bodyPr>
          <a:lstStyle/>
          <a:p>
            <a:pPr indent="0" lvl="0" marL="0" rtl="0" algn="l">
              <a:spcBef>
                <a:spcPts val="2300"/>
              </a:spcBef>
              <a:spcAft>
                <a:spcPts val="0"/>
              </a:spcAft>
              <a:buNone/>
            </a:pPr>
            <a:r>
              <a:rPr b="1" lang="zh-TW" sz="2300">
                <a:solidFill>
                  <a:srgbClr val="230050"/>
                </a:solidFill>
              </a:rPr>
              <a:t>Type of Accident </a:t>
            </a:r>
            <a:r>
              <a:rPr b="1" lang="zh-TW" sz="2300">
                <a:solidFill>
                  <a:srgbClr val="230050"/>
                </a:solidFill>
              </a:rPr>
              <a:t>: </a:t>
            </a:r>
            <a:endParaRPr sz="1000">
              <a:solidFill>
                <a:srgbClr val="230050"/>
              </a:solidFill>
              <a:highlight>
                <a:srgbClr val="FFFFFF"/>
              </a:highlight>
            </a:endParaRPr>
          </a:p>
          <a:p>
            <a:pPr indent="0" lvl="0" marL="0" rtl="0" algn="l">
              <a:spcBef>
                <a:spcPts val="0"/>
              </a:spcBef>
              <a:spcAft>
                <a:spcPts val="1000"/>
              </a:spcAft>
              <a:buNone/>
            </a:pPr>
            <a:r>
              <a:rPr lang="zh-TW" sz="1300">
                <a:solidFill>
                  <a:srgbClr val="230050"/>
                </a:solidFill>
                <a:highlight>
                  <a:srgbClr val="FFFFFF"/>
                </a:highlight>
              </a:rPr>
              <a:t>fall、tumble、stab wound、incised wound、chafe…</a:t>
            </a:r>
            <a:endParaRPr sz="1300">
              <a:solidFill>
                <a:srgbClr val="230050"/>
              </a:solidFill>
              <a:highlight>
                <a:srgbClr val="FFFFFF"/>
              </a:highlight>
            </a:endParaRPr>
          </a:p>
        </p:txBody>
      </p:sp>
      <p:pic>
        <p:nvPicPr>
          <p:cNvPr id="78" name="Google Shape;78;p16"/>
          <p:cNvPicPr preferRelativeResize="0"/>
          <p:nvPr/>
        </p:nvPicPr>
        <p:blipFill>
          <a:blip r:embed="rId3">
            <a:alphaModFix/>
          </a:blip>
          <a:stretch>
            <a:fillRect/>
          </a:stretch>
        </p:blipFill>
        <p:spPr>
          <a:xfrm>
            <a:off x="432561" y="1965975"/>
            <a:ext cx="3553726" cy="1998975"/>
          </a:xfrm>
          <a:prstGeom prst="rect">
            <a:avLst/>
          </a:prstGeom>
          <a:noFill/>
          <a:ln>
            <a:noFill/>
          </a:ln>
        </p:spPr>
      </p:pic>
      <p:sp>
        <p:nvSpPr>
          <p:cNvPr id="79" name="Google Shape;79;p16"/>
          <p:cNvSpPr txBox="1"/>
          <p:nvPr/>
        </p:nvSpPr>
        <p:spPr>
          <a:xfrm>
            <a:off x="5722600" y="4635300"/>
            <a:ext cx="2501400" cy="33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950">
                <a:solidFill>
                  <a:srgbClr val="686868"/>
                </a:solidFill>
              </a:rPr>
              <a:t> </a:t>
            </a:r>
            <a:r>
              <a:rPr lang="zh-TW" sz="950">
                <a:solidFill>
                  <a:srgbClr val="686868"/>
                </a:solidFill>
              </a:rPr>
              <a:t>(</a:t>
            </a:r>
            <a:r>
              <a:rPr lang="zh-TW" sz="950">
                <a:solidFill>
                  <a:srgbClr val="686868"/>
                </a:solidFill>
                <a:highlight>
                  <a:srgbClr val="FFFFFF"/>
                </a:highlight>
              </a:rPr>
              <a:t>Labour</a:t>
            </a:r>
            <a:r>
              <a:rPr lang="zh-TW" sz="950">
                <a:solidFill>
                  <a:srgbClr val="686868"/>
                </a:solidFill>
                <a:highlight>
                  <a:srgbClr val="FFFFFF"/>
                </a:highlight>
              </a:rPr>
              <a:t> D</a:t>
            </a:r>
            <a:r>
              <a:rPr lang="zh-TW" sz="950">
                <a:solidFill>
                  <a:srgbClr val="686868"/>
                </a:solidFill>
                <a:highlight>
                  <a:srgbClr val="FFFFFF"/>
                </a:highlight>
              </a:rPr>
              <a:t>epartment</a:t>
            </a:r>
            <a:r>
              <a:rPr lang="zh-TW" sz="950">
                <a:solidFill>
                  <a:srgbClr val="686868"/>
                </a:solidFill>
                <a:highlight>
                  <a:srgbClr val="FFFFFF"/>
                </a:highlight>
              </a:rPr>
              <a:t>, 2021)</a:t>
            </a:r>
            <a:endParaRPr sz="1300"/>
          </a:p>
        </p:txBody>
      </p:sp>
      <p:pic>
        <p:nvPicPr>
          <p:cNvPr id="80" name="Google Shape;80;p16"/>
          <p:cNvPicPr preferRelativeResize="0"/>
          <p:nvPr/>
        </p:nvPicPr>
        <p:blipFill rotWithShape="1">
          <a:blip r:embed="rId4">
            <a:alphaModFix/>
          </a:blip>
          <a:srcRect b="2268" l="5339" r="3850" t="3595"/>
          <a:stretch/>
        </p:blipFill>
        <p:spPr>
          <a:xfrm>
            <a:off x="5373425" y="237875"/>
            <a:ext cx="3048000" cy="4469048"/>
          </a:xfrm>
          <a:prstGeom prst="rect">
            <a:avLst/>
          </a:prstGeom>
          <a:noFill/>
          <a:ln>
            <a:noFill/>
          </a:ln>
        </p:spPr>
      </p:pic>
      <p:sp>
        <p:nvSpPr>
          <p:cNvPr id="81" name="Google Shape;81;p16"/>
          <p:cNvSpPr/>
          <p:nvPr/>
        </p:nvSpPr>
        <p:spPr>
          <a:xfrm>
            <a:off x="5199275" y="779525"/>
            <a:ext cx="3396300" cy="8898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Introduction </a:t>
            </a:r>
            <a:endParaRPr/>
          </a:p>
          <a:p>
            <a:pPr indent="0" lvl="0" marL="0" rtl="0" algn="l">
              <a:spcBef>
                <a:spcPts val="0"/>
              </a:spcBef>
              <a:spcAft>
                <a:spcPts val="0"/>
              </a:spcAft>
              <a:buNone/>
            </a:pPr>
            <a:r>
              <a:t/>
            </a:r>
            <a:endParaRPr/>
          </a:p>
        </p:txBody>
      </p:sp>
      <p:sp>
        <p:nvSpPr>
          <p:cNvPr id="87" name="Google Shape;87;p17"/>
          <p:cNvSpPr txBox="1"/>
          <p:nvPr>
            <p:ph idx="1" type="body"/>
          </p:nvPr>
        </p:nvSpPr>
        <p:spPr>
          <a:xfrm>
            <a:off x="311700" y="1152475"/>
            <a:ext cx="5683500" cy="3221400"/>
          </a:xfrm>
          <a:prstGeom prst="rect">
            <a:avLst/>
          </a:prstGeom>
        </p:spPr>
        <p:txBody>
          <a:bodyPr anchorCtr="0" anchor="t" bIns="91425" lIns="91425" spcFirstLastPara="1" rIns="91425" wrap="square" tIns="91425">
            <a:normAutofit lnSpcReduction="20000"/>
          </a:bodyPr>
          <a:lstStyle/>
          <a:p>
            <a:pPr indent="0" lvl="0" marL="0" rtl="0" algn="l">
              <a:spcBef>
                <a:spcPts val="2300"/>
              </a:spcBef>
              <a:spcAft>
                <a:spcPts val="0"/>
              </a:spcAft>
              <a:buNone/>
            </a:pPr>
            <a:r>
              <a:rPr b="1" lang="zh-TW" sz="2300">
                <a:solidFill>
                  <a:srgbClr val="230050"/>
                </a:solidFill>
              </a:rPr>
              <a:t>Law</a:t>
            </a:r>
            <a:endParaRPr sz="1200">
              <a:solidFill>
                <a:srgbClr val="230050"/>
              </a:solidFill>
              <a:highlight>
                <a:srgbClr val="FFFFFF"/>
              </a:highlight>
            </a:endParaRPr>
          </a:p>
          <a:p>
            <a:pPr indent="0" lvl="0" marL="0" rtl="0" algn="l">
              <a:lnSpc>
                <a:spcPct val="150000"/>
              </a:lnSpc>
              <a:spcBef>
                <a:spcPts val="0"/>
              </a:spcBef>
              <a:spcAft>
                <a:spcPts val="0"/>
              </a:spcAft>
              <a:buNone/>
            </a:pPr>
            <a:r>
              <a:rPr lang="zh-TW" sz="1200">
                <a:solidFill>
                  <a:srgbClr val="230050"/>
                </a:solidFill>
                <a:highlight>
                  <a:srgbClr val="FFFFFF"/>
                </a:highlight>
              </a:rPr>
              <a:t>Employers should take protective measures such as bending tips, adding covers or adding sheaths for those exposed in the workplace, such as steel bars, steel, iron, aluminum and other materials that are prone to occupational hazards.</a:t>
            </a:r>
            <a:endParaRPr sz="1200">
              <a:solidFill>
                <a:schemeClr val="dk1"/>
              </a:solidFill>
            </a:endParaRPr>
          </a:p>
          <a:p>
            <a:pPr indent="0" lvl="0" marL="0" rtl="0" algn="r">
              <a:lnSpc>
                <a:spcPct val="150000"/>
              </a:lnSpc>
              <a:spcBef>
                <a:spcPts val="0"/>
              </a:spcBef>
              <a:spcAft>
                <a:spcPts val="0"/>
              </a:spcAft>
              <a:buNone/>
            </a:pPr>
            <a:r>
              <a:rPr lang="zh-TW" sz="950">
                <a:solidFill>
                  <a:srgbClr val="686868"/>
                </a:solidFill>
                <a:highlight>
                  <a:srgbClr val="FFFFFF"/>
                </a:highlight>
              </a:rPr>
              <a:t>（Ministry</a:t>
            </a:r>
            <a:r>
              <a:rPr lang="zh-TW" sz="1100">
                <a:solidFill>
                  <a:schemeClr val="dk1"/>
                </a:solidFill>
                <a:highlight>
                  <a:srgbClr val="F5FCFB"/>
                </a:highlight>
                <a:latin typeface="Verdana"/>
                <a:ea typeface="Verdana"/>
                <a:cs typeface="Verdana"/>
                <a:sym typeface="Verdana"/>
              </a:rPr>
              <a:t> </a:t>
            </a:r>
            <a:r>
              <a:rPr lang="zh-TW" sz="950">
                <a:solidFill>
                  <a:srgbClr val="686868"/>
                </a:solidFill>
                <a:highlight>
                  <a:srgbClr val="FFFFFF"/>
                </a:highlight>
              </a:rPr>
              <a:t>of Labor , 2021）</a:t>
            </a:r>
            <a:endParaRPr/>
          </a:p>
          <a:p>
            <a:pPr indent="0" lvl="0" marL="0" rtl="0" algn="l">
              <a:spcBef>
                <a:spcPts val="2300"/>
              </a:spcBef>
              <a:spcAft>
                <a:spcPts val="0"/>
              </a:spcAft>
              <a:buNone/>
            </a:pPr>
            <a:r>
              <a:rPr b="1" lang="zh-TW" sz="2300">
                <a:solidFill>
                  <a:srgbClr val="230050"/>
                </a:solidFill>
              </a:rPr>
              <a:t>Problem</a:t>
            </a:r>
            <a:endParaRPr b="1" sz="2300">
              <a:solidFill>
                <a:srgbClr val="230050"/>
              </a:solidFill>
            </a:endParaRPr>
          </a:p>
          <a:p>
            <a:pPr indent="0" lvl="0" marL="0" rtl="0" algn="l">
              <a:lnSpc>
                <a:spcPct val="150000"/>
              </a:lnSpc>
              <a:spcBef>
                <a:spcPts val="0"/>
              </a:spcBef>
              <a:spcAft>
                <a:spcPts val="0"/>
              </a:spcAft>
              <a:buNone/>
            </a:pPr>
            <a:r>
              <a:rPr lang="zh-TW" sz="1200">
                <a:solidFill>
                  <a:srgbClr val="230050"/>
                </a:solidFill>
                <a:highlight>
                  <a:srgbClr val="FFFFFF"/>
                </a:highlight>
              </a:rPr>
              <a:t>Current</a:t>
            </a:r>
            <a:r>
              <a:rPr lang="zh-TW" sz="850">
                <a:solidFill>
                  <a:schemeClr val="dk1"/>
                </a:solidFill>
              </a:rPr>
              <a:t> </a:t>
            </a:r>
            <a:r>
              <a:rPr lang="zh-TW" sz="1200">
                <a:solidFill>
                  <a:srgbClr val="230050"/>
                </a:solidFill>
                <a:highlight>
                  <a:srgbClr val="FFFFFF"/>
                </a:highlight>
              </a:rPr>
              <a:t>construction hazard identification mostly relies on safety managers' capabilities to detect hazards. Consequently, numerous hazards remain unidentified, and unidentified hazards mean that hazards are not included in the</a:t>
            </a:r>
            <a:r>
              <a:rPr lang="zh-TW" sz="1200">
                <a:solidFill>
                  <a:srgbClr val="230050"/>
                </a:solidFill>
                <a:highlight>
                  <a:srgbClr val="FFFFFF"/>
                </a:highlight>
                <a:uFill>
                  <a:noFill/>
                </a:uFill>
                <a:hlinkClick r:id="rId3">
                  <a:extLst>
                    <a:ext uri="{A12FA001-AC4F-418D-AE19-62706E023703}">
                      <ahyp:hlinkClr val="tx"/>
                    </a:ext>
                  </a:extLst>
                </a:hlinkClick>
              </a:rPr>
              <a:t> safety management process</a:t>
            </a:r>
            <a:r>
              <a:rPr lang="zh-TW" sz="1200">
                <a:solidFill>
                  <a:srgbClr val="230050"/>
                </a:solidFill>
                <a:highlight>
                  <a:srgbClr val="FFFFFF"/>
                </a:highlight>
              </a:rPr>
              <a:t>. </a:t>
            </a:r>
            <a:endParaRPr sz="1200">
              <a:solidFill>
                <a:srgbClr val="230050"/>
              </a:solidFill>
              <a:highlight>
                <a:srgbClr val="FFFFFF"/>
              </a:highlight>
            </a:endParaRPr>
          </a:p>
          <a:p>
            <a:pPr indent="0" lvl="0" marL="0" rtl="0" algn="r">
              <a:lnSpc>
                <a:spcPct val="150000"/>
              </a:lnSpc>
              <a:spcBef>
                <a:spcPts val="0"/>
              </a:spcBef>
              <a:spcAft>
                <a:spcPts val="0"/>
              </a:spcAft>
              <a:buClr>
                <a:schemeClr val="dk1"/>
              </a:buClr>
              <a:buSzPts val="1100"/>
              <a:buFont typeface="Arial"/>
              <a:buNone/>
            </a:pPr>
            <a:r>
              <a:rPr lang="zh-TW" sz="950">
                <a:solidFill>
                  <a:srgbClr val="686868"/>
                </a:solidFill>
                <a:highlight>
                  <a:schemeClr val="lt1"/>
                </a:highlight>
              </a:rPr>
              <a:t>（Kim et al  , 2016）</a:t>
            </a:r>
            <a:endParaRPr sz="1200">
              <a:solidFill>
                <a:srgbClr val="230050"/>
              </a:solidFill>
              <a:highlight>
                <a:srgbClr val="FFFFFF"/>
              </a:highlight>
            </a:endParaRPr>
          </a:p>
        </p:txBody>
      </p:sp>
      <p:pic>
        <p:nvPicPr>
          <p:cNvPr id="88" name="Google Shape;88;p17"/>
          <p:cNvPicPr preferRelativeResize="0"/>
          <p:nvPr/>
        </p:nvPicPr>
        <p:blipFill>
          <a:blip r:embed="rId4">
            <a:alphaModFix/>
          </a:blip>
          <a:stretch>
            <a:fillRect/>
          </a:stretch>
        </p:blipFill>
        <p:spPr>
          <a:xfrm>
            <a:off x="5995213" y="196375"/>
            <a:ext cx="2844000" cy="2844000"/>
          </a:xfrm>
          <a:prstGeom prst="rect">
            <a:avLst/>
          </a:prstGeom>
          <a:noFill/>
          <a:ln>
            <a:noFill/>
          </a:ln>
        </p:spPr>
      </p:pic>
      <p:pic>
        <p:nvPicPr>
          <p:cNvPr id="89" name="Google Shape;89;p17"/>
          <p:cNvPicPr preferRelativeResize="0"/>
          <p:nvPr/>
        </p:nvPicPr>
        <p:blipFill rotWithShape="1">
          <a:blip r:embed="rId5">
            <a:alphaModFix/>
          </a:blip>
          <a:srcRect b="0" l="0" r="24783" t="0"/>
          <a:stretch/>
        </p:blipFill>
        <p:spPr>
          <a:xfrm>
            <a:off x="6061650" y="3130900"/>
            <a:ext cx="2698051" cy="1856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Literature Review </a:t>
            </a:r>
            <a:endParaRPr/>
          </a:p>
        </p:txBody>
      </p:sp>
      <p:sp>
        <p:nvSpPr>
          <p:cNvPr id="95" name="Google Shape;95;p18"/>
          <p:cNvSpPr txBox="1"/>
          <p:nvPr>
            <p:ph idx="1" type="body"/>
          </p:nvPr>
        </p:nvSpPr>
        <p:spPr>
          <a:xfrm>
            <a:off x="311700" y="1152475"/>
            <a:ext cx="4222200" cy="572700"/>
          </a:xfrm>
          <a:prstGeom prst="rect">
            <a:avLst/>
          </a:prstGeom>
        </p:spPr>
        <p:txBody>
          <a:bodyPr anchorCtr="0" anchor="t" bIns="91425" lIns="91425" spcFirstLastPara="1" rIns="91425" wrap="square" tIns="91425">
            <a:normAutofit/>
          </a:bodyPr>
          <a:lstStyle/>
          <a:p>
            <a:pPr indent="0" lvl="0" marL="0" rtl="0" algn="l">
              <a:lnSpc>
                <a:spcPct val="137647"/>
              </a:lnSpc>
              <a:spcBef>
                <a:spcPts val="0"/>
              </a:spcBef>
              <a:spcAft>
                <a:spcPts val="0"/>
              </a:spcAft>
              <a:buNone/>
            </a:pPr>
            <a:r>
              <a:rPr b="1" lang="zh-TW" sz="2300">
                <a:solidFill>
                  <a:srgbClr val="230050"/>
                </a:solidFill>
              </a:rPr>
              <a:t>Theory of Accident Causes</a:t>
            </a:r>
            <a:endParaRPr b="1" sz="2300">
              <a:solidFill>
                <a:srgbClr val="230050"/>
              </a:solidFill>
              <a:highlight>
                <a:srgbClr val="FFFFFF"/>
              </a:highlight>
              <a:latin typeface="Times New Roman"/>
              <a:ea typeface="Times New Roman"/>
              <a:cs typeface="Times New Roman"/>
              <a:sym typeface="Times New Roman"/>
            </a:endParaRPr>
          </a:p>
        </p:txBody>
      </p:sp>
      <p:pic>
        <p:nvPicPr>
          <p:cNvPr id="96" name="Google Shape;96;p18"/>
          <p:cNvPicPr preferRelativeResize="0"/>
          <p:nvPr/>
        </p:nvPicPr>
        <p:blipFill>
          <a:blip r:embed="rId3">
            <a:alphaModFix/>
          </a:blip>
          <a:stretch>
            <a:fillRect/>
          </a:stretch>
        </p:blipFill>
        <p:spPr>
          <a:xfrm>
            <a:off x="4922900" y="1060387"/>
            <a:ext cx="3531400" cy="1749150"/>
          </a:xfrm>
          <a:prstGeom prst="rect">
            <a:avLst/>
          </a:prstGeom>
          <a:noFill/>
          <a:ln>
            <a:noFill/>
          </a:ln>
        </p:spPr>
      </p:pic>
      <p:pic>
        <p:nvPicPr>
          <p:cNvPr id="97" name="Google Shape;97;p18"/>
          <p:cNvPicPr preferRelativeResize="0"/>
          <p:nvPr/>
        </p:nvPicPr>
        <p:blipFill>
          <a:blip r:embed="rId4">
            <a:alphaModFix/>
          </a:blip>
          <a:stretch>
            <a:fillRect/>
          </a:stretch>
        </p:blipFill>
        <p:spPr>
          <a:xfrm>
            <a:off x="4600575" y="3039000"/>
            <a:ext cx="4111501" cy="1484025"/>
          </a:xfrm>
          <a:prstGeom prst="rect">
            <a:avLst/>
          </a:prstGeom>
          <a:noFill/>
          <a:ln>
            <a:noFill/>
          </a:ln>
        </p:spPr>
      </p:pic>
      <p:pic>
        <p:nvPicPr>
          <p:cNvPr id="98" name="Google Shape;98;p18"/>
          <p:cNvPicPr preferRelativeResize="0"/>
          <p:nvPr/>
        </p:nvPicPr>
        <p:blipFill>
          <a:blip r:embed="rId5">
            <a:alphaModFix/>
          </a:blip>
          <a:stretch>
            <a:fillRect/>
          </a:stretch>
        </p:blipFill>
        <p:spPr>
          <a:xfrm>
            <a:off x="311700" y="1638275"/>
            <a:ext cx="4030750" cy="2682800"/>
          </a:xfrm>
          <a:prstGeom prst="rect">
            <a:avLst/>
          </a:prstGeom>
          <a:noFill/>
          <a:ln>
            <a:noFill/>
          </a:ln>
        </p:spPr>
      </p:pic>
      <p:sp>
        <p:nvSpPr>
          <p:cNvPr id="99" name="Google Shape;99;p18"/>
          <p:cNvSpPr txBox="1"/>
          <p:nvPr/>
        </p:nvSpPr>
        <p:spPr>
          <a:xfrm>
            <a:off x="5518475" y="675475"/>
            <a:ext cx="2501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300">
                <a:solidFill>
                  <a:srgbClr val="990000"/>
                </a:solidFill>
              </a:rPr>
              <a:t>Domino Theory </a:t>
            </a:r>
            <a:r>
              <a:rPr b="1" i="1" lang="zh-TW" sz="1300">
                <a:solidFill>
                  <a:srgbClr val="990000"/>
                </a:solidFill>
              </a:rPr>
              <a:t> </a:t>
            </a:r>
            <a:r>
              <a:rPr i="1" lang="zh-TW" sz="1300">
                <a:solidFill>
                  <a:srgbClr val="990000"/>
                </a:solidFill>
              </a:rPr>
              <a:t> </a:t>
            </a:r>
            <a:endParaRPr sz="1300">
              <a:solidFill>
                <a:srgbClr val="990000"/>
              </a:solidFill>
            </a:endParaRPr>
          </a:p>
        </p:txBody>
      </p:sp>
      <p:sp>
        <p:nvSpPr>
          <p:cNvPr id="100" name="Google Shape;100;p18"/>
          <p:cNvSpPr txBox="1"/>
          <p:nvPr/>
        </p:nvSpPr>
        <p:spPr>
          <a:xfrm>
            <a:off x="5518475" y="2708100"/>
            <a:ext cx="2501400" cy="33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950">
                <a:solidFill>
                  <a:srgbClr val="686868"/>
                </a:solidFill>
              </a:rPr>
              <a:t> </a:t>
            </a:r>
            <a:r>
              <a:rPr lang="zh-TW" sz="950">
                <a:solidFill>
                  <a:srgbClr val="686868"/>
                </a:solidFill>
              </a:rPr>
              <a:t>(</a:t>
            </a:r>
            <a:r>
              <a:rPr lang="zh-TW" sz="950">
                <a:solidFill>
                  <a:srgbClr val="686868"/>
                </a:solidFill>
                <a:highlight>
                  <a:srgbClr val="FFFFFF"/>
                </a:highlight>
              </a:rPr>
              <a:t>W.H. Heinrich , 1931)</a:t>
            </a:r>
            <a:endParaRPr sz="1300"/>
          </a:p>
        </p:txBody>
      </p:sp>
      <p:sp>
        <p:nvSpPr>
          <p:cNvPr id="101" name="Google Shape;101;p18"/>
          <p:cNvSpPr txBox="1"/>
          <p:nvPr/>
        </p:nvSpPr>
        <p:spPr>
          <a:xfrm>
            <a:off x="5518475" y="4523025"/>
            <a:ext cx="2501400" cy="33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950">
                <a:solidFill>
                  <a:srgbClr val="686868"/>
                </a:solidFill>
              </a:rPr>
              <a:t> </a:t>
            </a:r>
            <a:r>
              <a:rPr lang="zh-TW" sz="950">
                <a:solidFill>
                  <a:srgbClr val="686868"/>
                </a:solidFill>
              </a:rPr>
              <a:t>(</a:t>
            </a:r>
            <a:r>
              <a:rPr lang="zh-TW" sz="950">
                <a:solidFill>
                  <a:srgbClr val="686868"/>
                </a:solidFill>
                <a:highlight>
                  <a:srgbClr val="FFFFFF"/>
                </a:highlight>
              </a:rPr>
              <a:t>Loftus </a:t>
            </a:r>
            <a:r>
              <a:rPr lang="zh-TW" sz="950">
                <a:solidFill>
                  <a:srgbClr val="686868"/>
                </a:solidFill>
                <a:highlight>
                  <a:schemeClr val="lt1"/>
                </a:highlight>
              </a:rPr>
              <a:t>et al </a:t>
            </a:r>
            <a:r>
              <a:rPr lang="zh-TW" sz="950">
                <a:solidFill>
                  <a:srgbClr val="686868"/>
                </a:solidFill>
                <a:highlight>
                  <a:srgbClr val="FFFFFF"/>
                </a:highlight>
              </a:rPr>
              <a:t> , 1974)</a:t>
            </a:r>
            <a:endParaRPr sz="1300"/>
          </a:p>
        </p:txBody>
      </p:sp>
      <p:sp>
        <p:nvSpPr>
          <p:cNvPr id="102" name="Google Shape;102;p18"/>
          <p:cNvSpPr txBox="1"/>
          <p:nvPr/>
        </p:nvSpPr>
        <p:spPr>
          <a:xfrm>
            <a:off x="1076375" y="4321075"/>
            <a:ext cx="2501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300">
                <a:solidFill>
                  <a:srgbClr val="990000"/>
                </a:solidFill>
              </a:rPr>
              <a:t>Structure of accidents</a:t>
            </a:r>
            <a:r>
              <a:rPr b="1" i="1" lang="zh-TW" sz="1300">
                <a:solidFill>
                  <a:srgbClr val="990000"/>
                </a:solidFill>
              </a:rPr>
              <a:t> </a:t>
            </a:r>
            <a:r>
              <a:rPr i="1" lang="zh-TW" sz="1300">
                <a:solidFill>
                  <a:srgbClr val="990000"/>
                </a:solidFill>
              </a:rPr>
              <a:t> </a:t>
            </a:r>
            <a:endParaRPr sz="1300">
              <a:solidFill>
                <a:srgbClr val="990000"/>
              </a:solidFill>
            </a:endParaRPr>
          </a:p>
        </p:txBody>
      </p:sp>
      <p:sp>
        <p:nvSpPr>
          <p:cNvPr id="103" name="Google Shape;103;p18"/>
          <p:cNvSpPr txBox="1"/>
          <p:nvPr/>
        </p:nvSpPr>
        <p:spPr>
          <a:xfrm>
            <a:off x="1026000" y="4584075"/>
            <a:ext cx="2501400" cy="33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950">
                <a:solidFill>
                  <a:srgbClr val="686868"/>
                </a:solidFill>
                <a:highlight>
                  <a:srgbClr val="FFFFFF"/>
                </a:highlight>
              </a:rPr>
              <a:t> (Jovanović, J.M. et al , 2004)</a:t>
            </a:r>
            <a:endParaRPr sz="950">
              <a:solidFill>
                <a:srgbClr val="686868"/>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Literature Review </a:t>
            </a:r>
            <a:endParaRPr/>
          </a:p>
          <a:p>
            <a:pPr indent="0" lvl="0" marL="0" rtl="0" algn="l">
              <a:spcBef>
                <a:spcPts val="0"/>
              </a:spcBef>
              <a:spcAft>
                <a:spcPts val="0"/>
              </a:spcAft>
              <a:buNone/>
            </a:pPr>
            <a:r>
              <a:t/>
            </a:r>
            <a:endParaRPr/>
          </a:p>
        </p:txBody>
      </p:sp>
      <p:sp>
        <p:nvSpPr>
          <p:cNvPr id="109" name="Google Shape;10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150">
              <a:solidFill>
                <a:schemeClr val="dk1"/>
              </a:solidFill>
            </a:endParaRPr>
          </a:p>
          <a:p>
            <a:pPr indent="0" lvl="0" marL="0" rtl="0" algn="l">
              <a:spcBef>
                <a:spcPts val="0"/>
              </a:spcBef>
              <a:spcAft>
                <a:spcPts val="1200"/>
              </a:spcAft>
              <a:buNone/>
            </a:pPr>
            <a:r>
              <a:t/>
            </a:r>
            <a:endParaRPr/>
          </a:p>
        </p:txBody>
      </p:sp>
      <p:pic>
        <p:nvPicPr>
          <p:cNvPr id="110" name="Google Shape;110;p19"/>
          <p:cNvPicPr preferRelativeResize="0"/>
          <p:nvPr/>
        </p:nvPicPr>
        <p:blipFill rotWithShape="1">
          <a:blip r:embed="rId3">
            <a:alphaModFix/>
          </a:blip>
          <a:srcRect b="8682" l="0" r="0" t="8863"/>
          <a:stretch/>
        </p:blipFill>
        <p:spPr>
          <a:xfrm>
            <a:off x="215500" y="2026225"/>
            <a:ext cx="4109174" cy="2218359"/>
          </a:xfrm>
          <a:prstGeom prst="rect">
            <a:avLst/>
          </a:prstGeom>
          <a:noFill/>
          <a:ln>
            <a:noFill/>
          </a:ln>
        </p:spPr>
      </p:pic>
      <p:sp>
        <p:nvSpPr>
          <p:cNvPr id="111" name="Google Shape;111;p19"/>
          <p:cNvSpPr txBox="1"/>
          <p:nvPr/>
        </p:nvSpPr>
        <p:spPr>
          <a:xfrm>
            <a:off x="689900" y="4172025"/>
            <a:ext cx="2501400" cy="33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950">
                <a:solidFill>
                  <a:srgbClr val="686868"/>
                </a:solidFill>
              </a:rPr>
              <a:t> </a:t>
            </a:r>
            <a:r>
              <a:rPr lang="zh-TW" sz="950">
                <a:solidFill>
                  <a:srgbClr val="686868"/>
                </a:solidFill>
              </a:rPr>
              <a:t>(</a:t>
            </a:r>
            <a:r>
              <a:rPr lang="zh-TW" sz="950">
                <a:solidFill>
                  <a:srgbClr val="686868"/>
                </a:solidFill>
                <a:highlight>
                  <a:srgbClr val="FFFFFF"/>
                </a:highlight>
              </a:rPr>
              <a:t>Shuyuan Xu </a:t>
            </a:r>
            <a:r>
              <a:rPr lang="zh-TW" sz="950">
                <a:solidFill>
                  <a:srgbClr val="686868"/>
                </a:solidFill>
                <a:highlight>
                  <a:schemeClr val="lt1"/>
                </a:highlight>
              </a:rPr>
              <a:t>et al </a:t>
            </a:r>
            <a:r>
              <a:rPr lang="zh-TW" sz="950">
                <a:solidFill>
                  <a:srgbClr val="686868"/>
                </a:solidFill>
                <a:highlight>
                  <a:srgbClr val="FFFFFF"/>
                </a:highlight>
              </a:rPr>
              <a:t> </a:t>
            </a:r>
            <a:r>
              <a:rPr lang="zh-TW" sz="950">
                <a:solidFill>
                  <a:srgbClr val="686868"/>
                </a:solidFill>
                <a:highlight>
                  <a:srgbClr val="FFFFFF"/>
                </a:highlight>
              </a:rPr>
              <a:t>, 2020)</a:t>
            </a:r>
            <a:endParaRPr sz="1300"/>
          </a:p>
        </p:txBody>
      </p:sp>
      <p:graphicFrame>
        <p:nvGraphicFramePr>
          <p:cNvPr id="112" name="Google Shape;112;p19"/>
          <p:cNvGraphicFramePr/>
          <p:nvPr/>
        </p:nvGraphicFramePr>
        <p:xfrm>
          <a:off x="4368400" y="1368463"/>
          <a:ext cx="3000000" cy="3000000"/>
        </p:xfrm>
        <a:graphic>
          <a:graphicData uri="http://schemas.openxmlformats.org/drawingml/2006/table">
            <a:tbl>
              <a:tblPr>
                <a:noFill/>
                <a:tableStyleId>{27511BC8-C735-4660-9895-2634D5E04861}</a:tableStyleId>
              </a:tblPr>
              <a:tblGrid>
                <a:gridCol w="914925"/>
                <a:gridCol w="3293275"/>
                <a:gridCol w="382850"/>
              </a:tblGrid>
              <a:tr h="295275">
                <a:tc gridSpan="3">
                  <a:txBody>
                    <a:bodyPr/>
                    <a:lstStyle/>
                    <a:p>
                      <a:pPr indent="0" lvl="0" marL="0" rtl="0" algn="ctr">
                        <a:lnSpc>
                          <a:spcPct val="115000"/>
                        </a:lnSpc>
                        <a:spcBef>
                          <a:spcPts val="0"/>
                        </a:spcBef>
                        <a:spcAft>
                          <a:spcPts val="0"/>
                        </a:spcAft>
                        <a:buNone/>
                      </a:pPr>
                      <a:r>
                        <a:rPr b="1" lang="zh-TW" sz="1200"/>
                        <a:t>          Safety</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hMerge="1"/>
                <a:tc hMerge="1"/>
              </a:tr>
              <a:tr h="295275">
                <a:tc>
                  <a:txBody>
                    <a:bodyPr/>
                    <a:lstStyle/>
                    <a:p>
                      <a:pPr indent="0" lvl="0" marL="0" rtl="0" algn="ctr">
                        <a:lnSpc>
                          <a:spcPct val="115000"/>
                        </a:lnSpc>
                        <a:spcBef>
                          <a:spcPts val="0"/>
                        </a:spcBef>
                        <a:spcAft>
                          <a:spcPts val="0"/>
                        </a:spcAft>
                        <a:buNone/>
                      </a:pPr>
                      <a:r>
                        <a:rPr b="1" lang="zh-TW" sz="1000"/>
                        <a:t>Author</a:t>
                      </a:r>
                      <a:endParaRPr b="1" sz="10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ctr">
                        <a:lnSpc>
                          <a:spcPct val="115000"/>
                        </a:lnSpc>
                        <a:spcBef>
                          <a:spcPts val="0"/>
                        </a:spcBef>
                        <a:spcAft>
                          <a:spcPts val="0"/>
                        </a:spcAft>
                        <a:buNone/>
                      </a:pPr>
                      <a:r>
                        <a:rPr b="1" lang="zh-TW" sz="1000"/>
                        <a:t>Research</a:t>
                      </a:r>
                      <a:endParaRPr b="1" sz="10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ctr">
                        <a:lnSpc>
                          <a:spcPct val="115000"/>
                        </a:lnSpc>
                        <a:spcBef>
                          <a:spcPts val="0"/>
                        </a:spcBef>
                        <a:spcAft>
                          <a:spcPts val="0"/>
                        </a:spcAft>
                        <a:buNone/>
                      </a:pPr>
                      <a:r>
                        <a:rPr b="1" lang="zh-TW" sz="1000"/>
                        <a:t>Year</a:t>
                      </a:r>
                      <a:endParaRPr b="1" sz="10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180975">
                <a:tc>
                  <a:txBody>
                    <a:bodyPr/>
                    <a:lstStyle/>
                    <a:p>
                      <a:pPr indent="0" lvl="0" marL="25400" marR="25400" rtl="0" algn="ctr">
                        <a:lnSpc>
                          <a:spcPct val="171428"/>
                        </a:lnSpc>
                        <a:spcBef>
                          <a:spcPts val="0"/>
                        </a:spcBef>
                        <a:spcAft>
                          <a:spcPts val="0"/>
                        </a:spcAft>
                        <a:buNone/>
                      </a:pPr>
                      <a:r>
                        <a:rPr lang="zh-TW" sz="650">
                          <a:uFill>
                            <a:noFill/>
                          </a:uFill>
                          <a:hlinkClick r:id="rId4"/>
                        </a:rPr>
                        <a:t>GAO Han</a:t>
                      </a:r>
                      <a:r>
                        <a:rPr lang="zh-TW" sz="650"/>
                        <a:t> et al</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Methods of Intrusion Identification in Hazardous Areas Based on Computer Vision</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2019</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180975">
                <a:tc>
                  <a:txBody>
                    <a:bodyPr/>
                    <a:lstStyle/>
                    <a:p>
                      <a:pPr indent="0" lvl="0" marL="0" rtl="0" algn="ctr">
                        <a:lnSpc>
                          <a:spcPct val="115000"/>
                        </a:lnSpc>
                        <a:spcBef>
                          <a:spcPts val="0"/>
                        </a:spcBef>
                        <a:spcAft>
                          <a:spcPts val="0"/>
                        </a:spcAft>
                        <a:buNone/>
                      </a:pPr>
                      <a:r>
                        <a:rPr lang="zh-TW" sz="650"/>
                        <a:t>Run </a:t>
                      </a:r>
                      <a:r>
                        <a:rPr lang="zh-TW" sz="650">
                          <a:solidFill>
                            <a:schemeClr val="dk1"/>
                          </a:solidFill>
                        </a:rPr>
                        <a:t>Yu</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Computer-vision-based Method for the Recognition of Construction Workers' Unsafe Behaviors</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2019</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180975">
                <a:tc>
                  <a:txBody>
                    <a:bodyPr/>
                    <a:lstStyle/>
                    <a:p>
                      <a:pPr indent="0" lvl="0" marL="0" rtl="0" algn="ctr">
                        <a:lnSpc>
                          <a:spcPct val="115000"/>
                        </a:lnSpc>
                        <a:spcBef>
                          <a:spcPts val="0"/>
                        </a:spcBef>
                        <a:spcAft>
                          <a:spcPts val="0"/>
                        </a:spcAft>
                        <a:buNone/>
                      </a:pPr>
                      <a:r>
                        <a:rPr lang="zh-TW" sz="650"/>
                        <a:t>Mneymneh BE, Abbas M, Khoury H</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Vision-based framework for intelligent monitoring of hardhat wearing on</a:t>
                      </a:r>
                      <a:endParaRPr sz="650"/>
                    </a:p>
                    <a:p>
                      <a:pPr indent="0" lvl="0" marL="0" rtl="0" algn="ctr">
                        <a:lnSpc>
                          <a:spcPct val="115000"/>
                        </a:lnSpc>
                        <a:spcBef>
                          <a:spcPts val="0"/>
                        </a:spcBef>
                        <a:spcAft>
                          <a:spcPts val="0"/>
                        </a:spcAft>
                        <a:buNone/>
                      </a:pPr>
                      <a:r>
                        <a:rPr lang="zh-TW" sz="650"/>
                        <a:t>construction sites</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2019</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180975">
                <a:tc>
                  <a:txBody>
                    <a:bodyPr/>
                    <a:lstStyle/>
                    <a:p>
                      <a:pPr indent="0" lvl="0" marL="0" rtl="0" algn="ctr">
                        <a:lnSpc>
                          <a:spcPct val="115000"/>
                        </a:lnSpc>
                        <a:spcBef>
                          <a:spcPts val="0"/>
                        </a:spcBef>
                        <a:spcAft>
                          <a:spcPts val="0"/>
                        </a:spcAft>
                        <a:buNone/>
                      </a:pPr>
                      <a:r>
                        <a:rPr lang="zh-TW" sz="650"/>
                        <a:t>Fang Q. et al</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650"/>
                        <a:t>Detecting non-hardhat-use by a deep learning method from far-field surveillance videos</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650"/>
                        <a:t>2018</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rtl="0" algn="ctr">
                        <a:lnSpc>
                          <a:spcPct val="115000"/>
                        </a:lnSpc>
                        <a:spcBef>
                          <a:spcPts val="0"/>
                        </a:spcBef>
                        <a:spcAft>
                          <a:spcPts val="0"/>
                        </a:spcAft>
                        <a:buNone/>
                      </a:pPr>
                      <a:r>
                        <a:rPr lang="zh-TW" sz="650"/>
                        <a:t>Fang W. et al</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650"/>
                        <a:t>Falls from heights: a computer vision-based approach for safety harness detection</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650"/>
                        <a:t>2018</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ctr">
                        <a:lnSpc>
                          <a:spcPct val="115000"/>
                        </a:lnSpc>
                        <a:spcBef>
                          <a:spcPts val="0"/>
                        </a:spcBef>
                        <a:spcAft>
                          <a:spcPts val="0"/>
                        </a:spcAft>
                        <a:buNone/>
                      </a:pPr>
                      <a:r>
                        <a:rPr lang="zh-TW" sz="650"/>
                        <a:t> Kolar Z, Chen H, Luo X</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Transfer learning and deep convolutional neural networks for safety guardrail detection in 2D images</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2018</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180975">
                <a:tc>
                  <a:txBody>
                    <a:bodyPr/>
                    <a:lstStyle/>
                    <a:p>
                      <a:pPr indent="0" lvl="0" marL="0" rtl="0" algn="ctr">
                        <a:lnSpc>
                          <a:spcPct val="115000"/>
                        </a:lnSpc>
                        <a:spcBef>
                          <a:spcPts val="0"/>
                        </a:spcBef>
                        <a:spcAft>
                          <a:spcPts val="0"/>
                        </a:spcAft>
                        <a:buNone/>
                      </a:pPr>
                      <a:r>
                        <a:rPr lang="zh-TW" sz="650"/>
                        <a:t>Chen J, Fang Y, Cho YK</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650"/>
                        <a:t>Real-time 3D crane workspace update using a hybrid visualization approach</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650"/>
                        <a:t>2017</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6225">
                <a:tc>
                  <a:txBody>
                    <a:bodyPr/>
                    <a:lstStyle/>
                    <a:p>
                      <a:pPr indent="0" lvl="0" marL="0" rtl="0" algn="ctr">
                        <a:lnSpc>
                          <a:spcPct val="115000"/>
                        </a:lnSpc>
                        <a:spcBef>
                          <a:spcPts val="0"/>
                        </a:spcBef>
                        <a:spcAft>
                          <a:spcPts val="0"/>
                        </a:spcAft>
                        <a:buNone/>
                      </a:pPr>
                      <a:r>
                        <a:rPr lang="zh-TW" sz="650"/>
                        <a:t>Zhu Z. et al</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Predicting movements of onsite workers and mobile equipment for enhancing construction site safety</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2016</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276225">
                <a:tc>
                  <a:txBody>
                    <a:bodyPr/>
                    <a:lstStyle/>
                    <a:p>
                      <a:pPr indent="0" lvl="0" marL="0" rtl="0" algn="ctr">
                        <a:lnSpc>
                          <a:spcPct val="115000"/>
                        </a:lnSpc>
                        <a:spcBef>
                          <a:spcPts val="0"/>
                        </a:spcBef>
                        <a:spcAft>
                          <a:spcPts val="0"/>
                        </a:spcAft>
                        <a:buNone/>
                      </a:pPr>
                      <a:r>
                        <a:rPr lang="zh-TW" sz="650"/>
                        <a:t>Hyunsoo Kim </a:t>
                      </a:r>
                      <a:r>
                        <a:rPr lang="zh-TW" sz="650">
                          <a:solidFill>
                            <a:schemeClr val="dk1"/>
                          </a:solidFill>
                        </a:rPr>
                        <a:t>et al</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Automated hazardous area identification using laborers' actual and optimal routes</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zh-TW" sz="650"/>
                        <a:t>2016</a:t>
                      </a:r>
                      <a:endParaRPr sz="6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bl>
          </a:graphicData>
        </a:graphic>
      </p:graphicFrame>
      <p:sp>
        <p:nvSpPr>
          <p:cNvPr id="113" name="Google Shape;113;p19"/>
          <p:cNvSpPr txBox="1"/>
          <p:nvPr>
            <p:ph idx="1" type="body"/>
          </p:nvPr>
        </p:nvSpPr>
        <p:spPr>
          <a:xfrm>
            <a:off x="311700" y="1152475"/>
            <a:ext cx="4109100" cy="1349100"/>
          </a:xfrm>
          <a:prstGeom prst="rect">
            <a:avLst/>
          </a:prstGeom>
        </p:spPr>
        <p:txBody>
          <a:bodyPr anchorCtr="0" anchor="t" bIns="91425" lIns="91425" spcFirstLastPara="1" rIns="91425" wrap="square" tIns="91425">
            <a:normAutofit/>
          </a:bodyPr>
          <a:lstStyle/>
          <a:p>
            <a:pPr indent="0" lvl="0" marL="0" rtl="0" algn="l">
              <a:lnSpc>
                <a:spcPct val="137647"/>
              </a:lnSpc>
              <a:spcBef>
                <a:spcPts val="0"/>
              </a:spcBef>
              <a:spcAft>
                <a:spcPts val="0"/>
              </a:spcAft>
              <a:buNone/>
            </a:pPr>
            <a:r>
              <a:rPr b="1" lang="zh-TW" sz="2300">
                <a:solidFill>
                  <a:srgbClr val="230050"/>
                </a:solidFill>
              </a:rPr>
              <a:t>Applications</a:t>
            </a:r>
            <a:endParaRPr b="1" sz="1000">
              <a:solidFill>
                <a:srgbClr val="990000"/>
              </a:solidFill>
            </a:endParaRPr>
          </a:p>
          <a:p>
            <a:pPr indent="0" lvl="0" marL="0" rtl="0" algn="l">
              <a:lnSpc>
                <a:spcPct val="137647"/>
              </a:lnSpc>
              <a:spcBef>
                <a:spcPts val="0"/>
              </a:spcBef>
              <a:spcAft>
                <a:spcPts val="0"/>
              </a:spcAft>
              <a:buNone/>
            </a:pPr>
            <a:r>
              <a:rPr b="1" lang="zh-TW" sz="1000">
                <a:solidFill>
                  <a:srgbClr val="990000"/>
                </a:solidFill>
              </a:rPr>
              <a:t>Distribution of journal articles on different management purposes</a:t>
            </a:r>
            <a:endParaRPr b="1" sz="1000">
              <a:solidFill>
                <a:srgbClr val="99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Research Purposes </a:t>
            </a:r>
            <a:endParaRPr/>
          </a:p>
        </p:txBody>
      </p:sp>
      <p:sp>
        <p:nvSpPr>
          <p:cNvPr id="119" name="Google Shape;119;p20"/>
          <p:cNvSpPr txBox="1"/>
          <p:nvPr>
            <p:ph idx="1" type="body"/>
          </p:nvPr>
        </p:nvSpPr>
        <p:spPr>
          <a:xfrm>
            <a:off x="311700" y="1152475"/>
            <a:ext cx="4425600" cy="3416400"/>
          </a:xfrm>
          <a:prstGeom prst="rect">
            <a:avLst/>
          </a:prstGeom>
          <a:noFill/>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rgbClr val="230050"/>
              </a:buClr>
              <a:buSzPts val="1300"/>
              <a:buChar char="●"/>
            </a:pPr>
            <a:r>
              <a:rPr lang="zh-TW" sz="1300">
                <a:solidFill>
                  <a:srgbClr val="230050"/>
                </a:solidFill>
              </a:rPr>
              <a:t>Identify hazardous areas in construction sites automatically</a:t>
            </a:r>
            <a:endParaRPr sz="1300">
              <a:solidFill>
                <a:srgbClr val="230050"/>
              </a:solidFill>
            </a:endParaRPr>
          </a:p>
          <a:p>
            <a:pPr indent="-311150" lvl="0" marL="457200" rtl="0" algn="l">
              <a:lnSpc>
                <a:spcPct val="115000"/>
              </a:lnSpc>
              <a:spcBef>
                <a:spcPts val="0"/>
              </a:spcBef>
              <a:spcAft>
                <a:spcPts val="0"/>
              </a:spcAft>
              <a:buClr>
                <a:srgbClr val="230050"/>
              </a:buClr>
              <a:buSzPts val="1300"/>
              <a:buChar char="●"/>
            </a:pPr>
            <a:r>
              <a:rPr lang="zh-TW" sz="1300">
                <a:solidFill>
                  <a:srgbClr val="230050"/>
                </a:solidFill>
              </a:rPr>
              <a:t>Decrease the exposure time of hazards and help prevent an accident from occurring</a:t>
            </a:r>
            <a:endParaRPr sz="1300">
              <a:solidFill>
                <a:srgbClr val="230050"/>
              </a:solidFill>
            </a:endParaRPr>
          </a:p>
          <a:p>
            <a:pPr indent="-311150" lvl="0" marL="457200" rtl="0" algn="l">
              <a:lnSpc>
                <a:spcPct val="115000"/>
              </a:lnSpc>
              <a:spcBef>
                <a:spcPts val="0"/>
              </a:spcBef>
              <a:spcAft>
                <a:spcPts val="0"/>
              </a:spcAft>
              <a:buClr>
                <a:srgbClr val="230050"/>
              </a:buClr>
              <a:buSzPts val="1300"/>
              <a:buChar char="●"/>
            </a:pPr>
            <a:r>
              <a:rPr lang="zh-TW" sz="1300">
                <a:solidFill>
                  <a:srgbClr val="230050"/>
                </a:solidFill>
              </a:rPr>
              <a:t>Help improve both the effectiveness of the hazard identification process and enhance the safety for laborers</a:t>
            </a:r>
            <a:endParaRPr sz="1300">
              <a:solidFill>
                <a:srgbClr val="230050"/>
              </a:solidFill>
            </a:endParaRPr>
          </a:p>
          <a:p>
            <a:pPr indent="0" lvl="0" marL="0" rtl="0" algn="l">
              <a:lnSpc>
                <a:spcPct val="115000"/>
              </a:lnSpc>
              <a:spcBef>
                <a:spcPts val="0"/>
              </a:spcBef>
              <a:spcAft>
                <a:spcPts val="0"/>
              </a:spcAft>
              <a:buClr>
                <a:schemeClr val="dk1"/>
              </a:buClr>
              <a:buSzPts val="1100"/>
              <a:buFont typeface="Arial"/>
              <a:buNone/>
            </a:pPr>
            <a:r>
              <a:rPr lang="zh-TW" sz="1300">
                <a:solidFill>
                  <a:srgbClr val="230050"/>
                </a:solidFill>
              </a:rPr>
              <a:t> </a:t>
            </a:r>
            <a:endParaRPr sz="1300">
              <a:solidFill>
                <a:srgbClr val="230050"/>
              </a:solidFill>
            </a:endParaRPr>
          </a:p>
          <a:p>
            <a:pPr indent="0" lvl="0" marL="0" rtl="0" algn="l">
              <a:lnSpc>
                <a:spcPct val="115000"/>
              </a:lnSpc>
              <a:spcBef>
                <a:spcPts val="0"/>
              </a:spcBef>
              <a:spcAft>
                <a:spcPts val="1200"/>
              </a:spcAft>
              <a:buNone/>
            </a:pPr>
            <a:r>
              <a:t/>
            </a:r>
            <a:endParaRPr/>
          </a:p>
        </p:txBody>
      </p:sp>
      <p:pic>
        <p:nvPicPr>
          <p:cNvPr id="120" name="Google Shape;120;p20"/>
          <p:cNvPicPr preferRelativeResize="0"/>
          <p:nvPr/>
        </p:nvPicPr>
        <p:blipFill rotWithShape="1">
          <a:blip r:embed="rId3">
            <a:alphaModFix/>
          </a:blip>
          <a:srcRect b="0" l="0" r="4671" t="0"/>
          <a:stretch/>
        </p:blipFill>
        <p:spPr>
          <a:xfrm>
            <a:off x="641850" y="2776650"/>
            <a:ext cx="3043500" cy="2040125"/>
          </a:xfrm>
          <a:prstGeom prst="rect">
            <a:avLst/>
          </a:prstGeom>
          <a:noFill/>
          <a:ln>
            <a:noFill/>
          </a:ln>
        </p:spPr>
      </p:pic>
      <p:sp>
        <p:nvSpPr>
          <p:cNvPr id="121" name="Google Shape;121;p20"/>
          <p:cNvSpPr txBox="1"/>
          <p:nvPr/>
        </p:nvSpPr>
        <p:spPr>
          <a:xfrm>
            <a:off x="912900" y="4738625"/>
            <a:ext cx="2501400" cy="33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950">
                <a:solidFill>
                  <a:srgbClr val="686868"/>
                </a:solidFill>
              </a:rPr>
              <a:t> </a:t>
            </a:r>
            <a:r>
              <a:rPr lang="zh-TW" sz="950">
                <a:solidFill>
                  <a:srgbClr val="686868"/>
                </a:solidFill>
              </a:rPr>
              <a:t>(</a:t>
            </a:r>
            <a:r>
              <a:rPr lang="zh-TW" sz="950">
                <a:solidFill>
                  <a:srgbClr val="686868"/>
                </a:solidFill>
                <a:highlight>
                  <a:srgbClr val="FFFFFF"/>
                </a:highlight>
              </a:rPr>
              <a:t>ISO</a:t>
            </a:r>
            <a:r>
              <a:rPr lang="zh-TW" sz="950">
                <a:solidFill>
                  <a:srgbClr val="686868"/>
                </a:solidFill>
                <a:highlight>
                  <a:schemeClr val="lt1"/>
                </a:highlight>
              </a:rPr>
              <a:t> </a:t>
            </a:r>
            <a:r>
              <a:rPr lang="zh-TW" sz="950">
                <a:solidFill>
                  <a:srgbClr val="686868"/>
                </a:solidFill>
                <a:highlight>
                  <a:srgbClr val="FFFFFF"/>
                </a:highlight>
              </a:rPr>
              <a:t>, 2009)</a:t>
            </a:r>
            <a:endParaRPr sz="1300"/>
          </a:p>
        </p:txBody>
      </p:sp>
      <p:pic>
        <p:nvPicPr>
          <p:cNvPr id="122" name="Google Shape;122;p20"/>
          <p:cNvPicPr preferRelativeResize="0"/>
          <p:nvPr/>
        </p:nvPicPr>
        <p:blipFill>
          <a:blip r:embed="rId4">
            <a:alphaModFix/>
          </a:blip>
          <a:stretch>
            <a:fillRect/>
          </a:stretch>
        </p:blipFill>
        <p:spPr>
          <a:xfrm>
            <a:off x="4737300" y="852625"/>
            <a:ext cx="4101900" cy="3716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“Dangerous” Zone?</a:t>
            </a:r>
            <a:endParaRPr/>
          </a:p>
        </p:txBody>
      </p:sp>
      <p:sp>
        <p:nvSpPr>
          <p:cNvPr id="128" name="Google Shape;128;p21"/>
          <p:cNvSpPr txBox="1"/>
          <p:nvPr>
            <p:ph idx="1" type="body"/>
          </p:nvPr>
        </p:nvSpPr>
        <p:spPr>
          <a:xfrm>
            <a:off x="311700" y="1152475"/>
            <a:ext cx="8520600" cy="75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zh-TW"/>
              <a:t>These are some areas that we categorize as “dangerous” and labelled on our training dataset</a:t>
            </a:r>
            <a:endParaRPr/>
          </a:p>
        </p:txBody>
      </p:sp>
      <p:pic>
        <p:nvPicPr>
          <p:cNvPr id="129" name="Google Shape;129;p21"/>
          <p:cNvPicPr preferRelativeResize="0"/>
          <p:nvPr/>
        </p:nvPicPr>
        <p:blipFill>
          <a:blip r:embed="rId3">
            <a:alphaModFix/>
          </a:blip>
          <a:stretch>
            <a:fillRect/>
          </a:stretch>
        </p:blipFill>
        <p:spPr>
          <a:xfrm>
            <a:off x="238900" y="2038425"/>
            <a:ext cx="2815449" cy="2108301"/>
          </a:xfrm>
          <a:prstGeom prst="rect">
            <a:avLst/>
          </a:prstGeom>
          <a:noFill/>
          <a:ln>
            <a:noFill/>
          </a:ln>
        </p:spPr>
      </p:pic>
      <p:pic>
        <p:nvPicPr>
          <p:cNvPr id="130" name="Google Shape;130;p21"/>
          <p:cNvPicPr preferRelativeResize="0"/>
          <p:nvPr/>
        </p:nvPicPr>
        <p:blipFill>
          <a:blip r:embed="rId4">
            <a:alphaModFix/>
          </a:blip>
          <a:stretch>
            <a:fillRect/>
          </a:stretch>
        </p:blipFill>
        <p:spPr>
          <a:xfrm>
            <a:off x="6068350" y="2038425"/>
            <a:ext cx="2836737" cy="2117074"/>
          </a:xfrm>
          <a:prstGeom prst="rect">
            <a:avLst/>
          </a:prstGeom>
          <a:noFill/>
          <a:ln>
            <a:noFill/>
          </a:ln>
        </p:spPr>
      </p:pic>
      <p:sp>
        <p:nvSpPr>
          <p:cNvPr id="131" name="Google Shape;131;p21"/>
          <p:cNvSpPr txBox="1"/>
          <p:nvPr/>
        </p:nvSpPr>
        <p:spPr>
          <a:xfrm>
            <a:off x="724275" y="4410400"/>
            <a:ext cx="18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Unclosed pit/ hole</a:t>
            </a:r>
            <a:endParaRPr/>
          </a:p>
        </p:txBody>
      </p:sp>
      <p:sp>
        <p:nvSpPr>
          <p:cNvPr id="132" name="Google Shape;132;p21"/>
          <p:cNvSpPr txBox="1"/>
          <p:nvPr/>
        </p:nvSpPr>
        <p:spPr>
          <a:xfrm>
            <a:off x="6564363" y="4410400"/>
            <a:ext cx="18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Sticking out steel rod</a:t>
            </a:r>
            <a:endParaRPr/>
          </a:p>
        </p:txBody>
      </p:sp>
      <p:pic>
        <p:nvPicPr>
          <p:cNvPr id="133" name="Google Shape;133;p21"/>
          <p:cNvPicPr preferRelativeResize="0"/>
          <p:nvPr/>
        </p:nvPicPr>
        <p:blipFill>
          <a:blip r:embed="rId5">
            <a:alphaModFix/>
          </a:blip>
          <a:stretch>
            <a:fillRect/>
          </a:stretch>
        </p:blipFill>
        <p:spPr>
          <a:xfrm>
            <a:off x="3054337" y="2038425"/>
            <a:ext cx="3014017" cy="2117076"/>
          </a:xfrm>
          <a:prstGeom prst="rect">
            <a:avLst/>
          </a:prstGeom>
          <a:noFill/>
          <a:ln>
            <a:noFill/>
          </a:ln>
        </p:spPr>
      </p:pic>
      <p:sp>
        <p:nvSpPr>
          <p:cNvPr id="134" name="Google Shape;134;p21"/>
          <p:cNvSpPr txBox="1"/>
          <p:nvPr/>
        </p:nvSpPr>
        <p:spPr>
          <a:xfrm>
            <a:off x="3639000" y="4302700"/>
            <a:ext cx="184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Zones that have high possibility to slip/ fall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